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88" r:id="rId3"/>
    <p:sldId id="258" r:id="rId4"/>
    <p:sldId id="259" r:id="rId5"/>
    <p:sldId id="260" r:id="rId6"/>
    <p:sldId id="264" r:id="rId7"/>
    <p:sldId id="262" r:id="rId8"/>
    <p:sldId id="289" r:id="rId9"/>
    <p:sldId id="290" r:id="rId10"/>
    <p:sldId id="291" r:id="rId11"/>
  </p:sldIdLst>
  <p:sldSz cx="12192000" cy="6858000"/>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1" autoAdjust="0"/>
    <p:restoredTop sz="60323" autoAdjust="0"/>
  </p:normalViewPr>
  <p:slideViewPr>
    <p:cSldViewPr snapToGrid="0">
      <p:cViewPr varScale="1">
        <p:scale>
          <a:sx n="50" d="100"/>
          <a:sy n="50" d="100"/>
        </p:scale>
        <p:origin x="-462"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7020"/>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idx="1"/>
          </p:nvPr>
        </p:nvSpPr>
        <p:spPr>
          <a:xfrm>
            <a:off x="3848645" y="0"/>
            <a:ext cx="2944283" cy="497020"/>
          </a:xfrm>
          <a:prstGeom prst="rect">
            <a:avLst/>
          </a:prstGeom>
        </p:spPr>
        <p:txBody>
          <a:bodyPr vert="horz" lIns="91294" tIns="45647" rIns="91294" bIns="45647" rtlCol="0"/>
          <a:lstStyle>
            <a:lvl1pPr algn="r">
              <a:defRPr sz="1200"/>
            </a:lvl1pPr>
          </a:lstStyle>
          <a:p>
            <a:fld id="{BB962A2E-48A5-407F-B561-A673E789C980}" type="datetimeFigureOut">
              <a:rPr lang="en-GB" smtClean="0"/>
              <a:pPr/>
              <a:t>04/06/2018</a:t>
            </a:fld>
            <a:endParaRPr lang="en-GB"/>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294" tIns="45647" rIns="91294" bIns="45647" rtlCol="0" anchor="ctr"/>
          <a:lstStyle/>
          <a:p>
            <a:endParaRPr lang="en-GB"/>
          </a:p>
        </p:txBody>
      </p:sp>
      <p:sp>
        <p:nvSpPr>
          <p:cNvPr id="5" name="Notes Placeholder 4"/>
          <p:cNvSpPr>
            <a:spLocks noGrp="1"/>
          </p:cNvSpPr>
          <p:nvPr>
            <p:ph type="body" sz="quarter" idx="3"/>
          </p:nvPr>
        </p:nvSpPr>
        <p:spPr>
          <a:xfrm>
            <a:off x="679450" y="4767263"/>
            <a:ext cx="5435600" cy="3900488"/>
          </a:xfrm>
          <a:prstGeom prst="rect">
            <a:avLst/>
          </a:prstGeom>
        </p:spPr>
        <p:txBody>
          <a:bodyPr vert="horz" lIns="91294" tIns="45647" rIns="91294" bIns="4564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08981"/>
            <a:ext cx="2944283" cy="497019"/>
          </a:xfrm>
          <a:prstGeom prst="rect">
            <a:avLst/>
          </a:prstGeom>
        </p:spPr>
        <p:txBody>
          <a:bodyPr vert="horz" lIns="91294" tIns="45647" rIns="91294" bIns="45647"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294" tIns="45647" rIns="91294" bIns="45647" rtlCol="0" anchor="b"/>
          <a:lstStyle>
            <a:lvl1pPr algn="r">
              <a:defRPr sz="1200"/>
            </a:lvl1pPr>
          </a:lstStyle>
          <a:p>
            <a:fld id="{7985F0F2-D9E3-491B-937D-022835BA66EE}" type="slidenum">
              <a:rPr lang="en-GB" smtClean="0"/>
              <a:pPr/>
              <a:t>‹#›</a:t>
            </a:fld>
            <a:endParaRPr lang="en-GB"/>
          </a:p>
        </p:txBody>
      </p:sp>
    </p:spTree>
    <p:extLst>
      <p:ext uri="{BB962C8B-B14F-4D97-AF65-F5344CB8AC3E}">
        <p14:creationId xmlns:p14="http://schemas.microsoft.com/office/powerpoint/2010/main" xmlns="" val="277446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for the invitation</a:t>
            </a:r>
          </a:p>
          <a:p>
            <a:r>
              <a:rPr lang="en-GB" dirty="0" smtClean="0"/>
              <a:t>Speak about eh housing crisis as introduction to this series of talks to support the community led housing in </a:t>
            </a:r>
            <a:r>
              <a:rPr lang="en-GB" dirty="0" err="1" smtClean="0"/>
              <a:t>Hebden</a:t>
            </a:r>
            <a:r>
              <a:rPr lang="en-GB" dirty="0" smtClean="0"/>
              <a:t> Bridge. </a:t>
            </a:r>
          </a:p>
          <a:p>
            <a:endParaRPr lang="en-GB" dirty="0" smtClean="0"/>
          </a:p>
          <a:p>
            <a:r>
              <a:rPr lang="en-GB" dirty="0" smtClean="0"/>
              <a:t>Look at the crisis, who is it for? </a:t>
            </a:r>
          </a:p>
          <a:p>
            <a:r>
              <a:rPr lang="en-GB" dirty="0" smtClean="0"/>
              <a:t>Quick few headlines about housing at the moment and then we’ll look at the issues in a bit more depth</a:t>
            </a:r>
          </a:p>
          <a:p>
            <a:r>
              <a:rPr lang="en-GB" dirty="0" smtClean="0"/>
              <a:t>And end with discussion bout what might fuel the current housing crisis and </a:t>
            </a:r>
            <a:r>
              <a:rPr lang="en-GB" dirty="0" err="1" smtClean="0"/>
              <a:t>therefoe</a:t>
            </a:r>
            <a:r>
              <a:rPr lang="en-GB" dirty="0" smtClean="0"/>
              <a:t> what might be done to resolve the problems. </a:t>
            </a:r>
            <a:endParaRPr lang="en-GB" dirty="0"/>
          </a:p>
        </p:txBody>
      </p:sp>
      <p:sp>
        <p:nvSpPr>
          <p:cNvPr id="4" name="Slide Number Placeholder 3"/>
          <p:cNvSpPr>
            <a:spLocks noGrp="1"/>
          </p:cNvSpPr>
          <p:nvPr>
            <p:ph type="sldNum" sz="quarter" idx="10"/>
          </p:nvPr>
        </p:nvSpPr>
        <p:spPr/>
        <p:txBody>
          <a:bodyPr/>
          <a:lstStyle/>
          <a:p>
            <a:fld id="{7985F0F2-D9E3-491B-937D-022835BA66EE}" type="slidenum">
              <a:rPr lang="en-GB" smtClean="0"/>
              <a:pPr/>
              <a:t>1</a:t>
            </a:fld>
            <a:endParaRPr lang="en-GB"/>
          </a:p>
        </p:txBody>
      </p:sp>
    </p:spTree>
    <p:extLst>
      <p:ext uri="{BB962C8B-B14F-4D97-AF65-F5344CB8AC3E}">
        <p14:creationId xmlns:p14="http://schemas.microsoft.com/office/powerpoint/2010/main" xmlns="" val="2559495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GB" dirty="0" smtClean="0"/>
              <a:t>So what do we do about all this mess of a housing system?</a:t>
            </a:r>
            <a:endParaRPr lang="en-GB" baseline="0" dirty="0" smtClean="0"/>
          </a:p>
          <a:p>
            <a:pPr defTabSz="912937">
              <a:defRPr/>
            </a:pPr>
            <a:endParaRPr lang="en-GB" baseline="0" dirty="0" smtClean="0"/>
          </a:p>
          <a:p>
            <a:pPr defTabSz="912937">
              <a:defRPr/>
            </a:pPr>
            <a:r>
              <a:rPr lang="en-GB" baseline="0" dirty="0" smtClean="0"/>
              <a:t>Long been a weak part of overall welfare and social policy as for the most part built and experienced privately</a:t>
            </a:r>
          </a:p>
          <a:p>
            <a:pPr defTabSz="912937">
              <a:defRPr/>
            </a:pPr>
            <a:r>
              <a:rPr lang="en-GB" baseline="0" dirty="0" smtClean="0"/>
              <a:t>But the state’s retreat from housing provision combined with housing seen as a speculative asset and limited new supply has meant those with fewer resources squeezed out of housing or into sub-standard or unaffordable or insecure accommodation.  </a:t>
            </a:r>
          </a:p>
          <a:p>
            <a:pPr defTabSz="912937">
              <a:defRPr/>
            </a:pPr>
            <a:r>
              <a:rPr lang="en-GB" baseline="0" dirty="0" smtClean="0"/>
              <a:t>And contributed to wealth inequalities we’ve witnessed.</a:t>
            </a:r>
          </a:p>
          <a:p>
            <a:pPr defTabSz="912937">
              <a:defRPr/>
            </a:pPr>
            <a:endParaRPr lang="en-GB" baseline="0" dirty="0" smtClean="0"/>
          </a:p>
          <a:p>
            <a:pPr defTabSz="912937">
              <a:defRPr/>
            </a:pPr>
            <a:r>
              <a:rPr lang="en-GB" baseline="0" dirty="0" smtClean="0"/>
              <a:t>To fix the market an array of policies need implemented to weaken the speculative impulses in the market – additional tax on private landlords, but could also consider taxes on capital gains as in other countries, inheritance tax,  incentives to limit the accumulation of more housing than we need.  Powers to control land and invest in public housing which is cheaper in the long run</a:t>
            </a:r>
          </a:p>
          <a:p>
            <a:pPr defTabSz="912937">
              <a:defRPr/>
            </a:pPr>
            <a:endParaRPr lang="en-GB" baseline="0" dirty="0" smtClean="0"/>
          </a:p>
          <a:p>
            <a:pPr defTabSz="912937">
              <a:defRPr/>
            </a:pPr>
            <a:r>
              <a:rPr lang="en-GB" baseline="0" dirty="0" smtClean="0"/>
              <a:t>Politicians short term , do things in parliaments terms but need long term resolve to turn the market around- </a:t>
            </a:r>
          </a:p>
          <a:p>
            <a:pPr defTabSz="912937">
              <a:defRPr/>
            </a:pPr>
            <a:r>
              <a:rPr lang="en-GB" baseline="0" dirty="0" smtClean="0"/>
              <a:t>growing cross party interest in thigs that were unspeakable just a few years ago, like land taxation, public delivery of housing Homes England. </a:t>
            </a:r>
          </a:p>
          <a:p>
            <a:pPr defTabSz="912937">
              <a:defRPr/>
            </a:pPr>
            <a:r>
              <a:rPr lang="en-GB" baseline="0" dirty="0" smtClean="0"/>
              <a:t>Hard to feel hopeful in the world right now but have more of it than a few years back. </a:t>
            </a:r>
            <a:endParaRPr lang="en-GB" dirty="0" smtClean="0"/>
          </a:p>
          <a:p>
            <a:pPr defTabSz="912937">
              <a:defRPr/>
            </a:pPr>
            <a:endParaRPr lang="en-GB" baseline="0" dirty="0" smtClean="0"/>
          </a:p>
          <a:p>
            <a:pPr defTabSz="912937">
              <a:defRPr/>
            </a:pPr>
            <a:r>
              <a:rPr lang="en-GB" dirty="0" smtClean="0"/>
              <a:t>Growing interest in Community led housing is small scale but important contribution to this. CLT </a:t>
            </a:r>
            <a:r>
              <a:rPr lang="en-GB" dirty="0"/>
              <a:t>meets the objectives of sheltering housing from the open market to preserve element of affordability in </a:t>
            </a:r>
            <a:r>
              <a:rPr lang="en-GB" dirty="0" smtClean="0"/>
              <a:t>perpetuity and meet needs</a:t>
            </a:r>
            <a:r>
              <a:rPr lang="en-GB" baseline="0" dirty="0" smtClean="0"/>
              <a:t>. Reasserts the use value of housing rather than  the asset value what has been the most prominent thing in recent times. </a:t>
            </a:r>
            <a:endParaRPr lang="en-GB" dirty="0"/>
          </a:p>
        </p:txBody>
      </p:sp>
      <p:sp>
        <p:nvSpPr>
          <p:cNvPr id="4" name="Slide Number Placeholder 3"/>
          <p:cNvSpPr>
            <a:spLocks noGrp="1"/>
          </p:cNvSpPr>
          <p:nvPr>
            <p:ph type="sldNum" sz="quarter" idx="10"/>
          </p:nvPr>
        </p:nvSpPr>
        <p:spPr/>
        <p:txBody>
          <a:bodyPr/>
          <a:lstStyle/>
          <a:p>
            <a:fld id="{7985F0F2-D9E3-491B-937D-022835BA66EE}" type="slidenum">
              <a:rPr lang="en-GB" smtClean="0"/>
              <a:pPr/>
              <a:t>10</a:t>
            </a:fld>
            <a:endParaRPr lang="en-GB"/>
          </a:p>
        </p:txBody>
      </p:sp>
    </p:spTree>
    <p:extLst>
      <p:ext uri="{BB962C8B-B14F-4D97-AF65-F5344CB8AC3E}">
        <p14:creationId xmlns:p14="http://schemas.microsoft.com/office/powerpoint/2010/main" xmlns="" val="253206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Are we in a housing crisis? Is</a:t>
            </a:r>
            <a:r>
              <a:rPr lang="en-GB" baseline="0" dirty="0" smtClean="0"/>
              <a:t> this just business as normal? Is this how key actors have shaped the market or housing system to be? </a:t>
            </a:r>
          </a:p>
          <a:p>
            <a:endParaRPr lang="en-GB" baseline="0" dirty="0" smtClean="0"/>
          </a:p>
          <a:p>
            <a:r>
              <a:rPr lang="en-GB" baseline="0" dirty="0" smtClean="0"/>
              <a:t>If it is a crisis, who for? Not for everybody, some people are doing very well out of the housing market. </a:t>
            </a:r>
          </a:p>
          <a:p>
            <a:endParaRPr lang="en-GB" baseline="0" dirty="0" smtClean="0"/>
          </a:p>
          <a:p>
            <a:r>
              <a:rPr lang="en-GB" dirty="0" smtClean="0"/>
              <a:t>Persimmon – developer shares up – bonus on back help to buy (grant subsidies to developers</a:t>
            </a:r>
            <a:r>
              <a:rPr lang="en-GB" baseline="0" dirty="0" smtClean="0"/>
              <a:t> to increase outputs paid for by new buyers)</a:t>
            </a:r>
            <a:endParaRPr lang="en-GB" dirty="0" smtClean="0"/>
          </a:p>
          <a:p>
            <a:endParaRPr lang="en-GB" dirty="0" smtClean="0"/>
          </a:p>
          <a:p>
            <a:r>
              <a:rPr lang="en-GB" dirty="0" smtClean="0"/>
              <a:t>Wilson bogie man of BTL but amassed huge portfolio</a:t>
            </a:r>
            <a:r>
              <a:rPr lang="en-GB" baseline="0" dirty="0" smtClean="0"/>
              <a:t> and huge rewards and disinclined to take HB tenants and minority ethnic tenants</a:t>
            </a:r>
          </a:p>
          <a:p>
            <a:endParaRPr lang="en-GB" baseline="0" dirty="0" smtClean="0"/>
          </a:p>
          <a:p>
            <a:r>
              <a:rPr lang="en-GB" baseline="0" dirty="0" smtClean="0"/>
              <a:t>Overseas and other wealthy individuals and companies using London and Manchester and other cities housing markets as safety deposit boxes, safe storage of wealth – not always legally gained/much money laundering - and leveraged investment which up till recently reaped high capital gains even if homes left completely empty (6% overseas investors)</a:t>
            </a:r>
          </a:p>
          <a:p>
            <a:endParaRPr lang="en-GB" baseline="0" dirty="0" smtClean="0"/>
          </a:p>
          <a:p>
            <a:r>
              <a:rPr lang="en-GB" baseline="0" dirty="0" smtClean="0"/>
              <a:t>And now we see the entry into the social housing sector of ‘for profit’ landlords, not to reinvest surpluses but to pay share holders or investors. </a:t>
            </a:r>
          </a:p>
          <a:p>
            <a:r>
              <a:rPr lang="en-GB" baseline="0" dirty="0" smtClean="0"/>
              <a:t>Social housing seen as underinvested. </a:t>
            </a:r>
          </a:p>
          <a:p>
            <a:endParaRPr lang="en-GB" baseline="0" dirty="0" smtClean="0"/>
          </a:p>
          <a:p>
            <a:r>
              <a:rPr lang="en-GB" baseline="0" dirty="0" smtClean="0"/>
              <a:t>Some of these may be seen at the limit of regular experience </a:t>
            </a:r>
            <a:r>
              <a:rPr lang="en-GB" baseline="0" dirty="0" err="1" smtClean="0"/>
              <a:t>sof</a:t>
            </a:r>
            <a:r>
              <a:rPr lang="en-GB" baseline="0" dirty="0" smtClean="0"/>
              <a:t> the market but they highlight that the crisis isn’t a universal experience </a:t>
            </a:r>
          </a:p>
          <a:p>
            <a:r>
              <a:rPr lang="en-GB" baseline="0" dirty="0" smtClean="0"/>
              <a:t>We’ll see how its borne by those with the most limited resources and choices</a:t>
            </a:r>
          </a:p>
          <a:p>
            <a:endParaRPr lang="en-GB" baseline="0" dirty="0" smtClean="0"/>
          </a:p>
        </p:txBody>
      </p:sp>
      <p:sp>
        <p:nvSpPr>
          <p:cNvPr id="4" name="Slide Number Placeholder 3"/>
          <p:cNvSpPr>
            <a:spLocks noGrp="1"/>
          </p:cNvSpPr>
          <p:nvPr>
            <p:ph type="sldNum" sz="quarter" idx="10"/>
          </p:nvPr>
        </p:nvSpPr>
        <p:spPr/>
        <p:txBody>
          <a:bodyPr/>
          <a:lstStyle/>
          <a:p>
            <a:fld id="{7985F0F2-D9E3-491B-937D-022835BA66EE}" type="slidenum">
              <a:rPr lang="en-GB" smtClean="0"/>
              <a:pPr/>
              <a:t>2</a:t>
            </a:fld>
            <a:endParaRPr lang="en-GB"/>
          </a:p>
        </p:txBody>
      </p:sp>
    </p:spTree>
    <p:extLst>
      <p:ext uri="{BB962C8B-B14F-4D97-AF65-F5344CB8AC3E}">
        <p14:creationId xmlns:p14="http://schemas.microsoft.com/office/powerpoint/2010/main" xmlns="" val="3428665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Rough sleepers doubled in London</a:t>
            </a:r>
            <a:r>
              <a:rPr lang="en-GB" baseline="0" dirty="0" smtClean="0"/>
              <a:t> during this period </a:t>
            </a:r>
            <a:endParaRPr lang="en-GB" dirty="0" smtClean="0"/>
          </a:p>
          <a:p>
            <a:endParaRPr lang="en-GB" dirty="0" smtClean="0"/>
          </a:p>
          <a:p>
            <a:r>
              <a:rPr lang="en-GB" dirty="0" smtClean="0"/>
              <a:t>Homeless acceptances 48% rise since 2009/2010  - vulnerabilities,</a:t>
            </a:r>
            <a:r>
              <a:rPr lang="en-GB" baseline="0" dirty="0" smtClean="0"/>
              <a:t> children sickness disabilities, and in ever more stringent circumstances (gate keeping) and homeless prevention</a:t>
            </a:r>
            <a:endParaRPr lang="en-GB" dirty="0" smtClean="0"/>
          </a:p>
          <a:p>
            <a:endParaRPr lang="en-GB" dirty="0" smtClean="0"/>
          </a:p>
          <a:p>
            <a:r>
              <a:rPr lang="en-GB" dirty="0" smtClean="0"/>
              <a:t>Numbers in TA </a:t>
            </a:r>
            <a:r>
              <a:rPr lang="en-GB" dirty="0"/>
              <a:t>78,180 households in temporary accommodation at the end of June 2017. </a:t>
            </a:r>
            <a:r>
              <a:rPr lang="en-GB" dirty="0" smtClean="0"/>
              <a:t>Rising steadily over the last 6/7 years -Of </a:t>
            </a:r>
            <a:r>
              <a:rPr lang="en-GB" dirty="0"/>
              <a:t>these households, 54,180 (69%) were placed in temporary accommodation in London</a:t>
            </a:r>
          </a:p>
          <a:p>
            <a:endParaRPr lang="en-GB" dirty="0"/>
          </a:p>
          <a:p>
            <a:r>
              <a:rPr lang="en-GB" dirty="0"/>
              <a:t>But also hidden homeless people sofa surfing, staying with friends, people in hostels etc. </a:t>
            </a:r>
          </a:p>
          <a:p>
            <a:r>
              <a:rPr lang="en-GB" dirty="0"/>
              <a:t>Increase in rough sleeping visible tip of the iceberg. </a:t>
            </a:r>
            <a:endParaRPr lang="en-GB" dirty="0" smtClean="0"/>
          </a:p>
          <a:p>
            <a:endParaRPr lang="en-GB" dirty="0" smtClean="0"/>
          </a:p>
          <a:p>
            <a:r>
              <a:rPr lang="en-GB" dirty="0" smtClean="0"/>
              <a:t>This is more acute in London and south east but also other high pressure housing markets of the north and midlands but less so in low value areas of north. </a:t>
            </a:r>
          </a:p>
          <a:p>
            <a:endParaRPr lang="en-GB" dirty="0" smtClean="0"/>
          </a:p>
          <a:p>
            <a:r>
              <a:rPr lang="en-GB" dirty="0" smtClean="0"/>
              <a:t>Overwhelmingly</a:t>
            </a:r>
            <a:r>
              <a:rPr lang="en-GB" baseline="0" dirty="0" smtClean="0"/>
              <a:t> due to end of private sector tenancy- welfare reform, selling up cashing in </a:t>
            </a:r>
            <a:endParaRPr lang="en-GB" dirty="0"/>
          </a:p>
        </p:txBody>
      </p:sp>
      <p:sp>
        <p:nvSpPr>
          <p:cNvPr id="4" name="Slide Number Placeholder 3"/>
          <p:cNvSpPr>
            <a:spLocks noGrp="1"/>
          </p:cNvSpPr>
          <p:nvPr>
            <p:ph type="sldNum" sz="quarter" idx="10"/>
          </p:nvPr>
        </p:nvSpPr>
        <p:spPr/>
        <p:txBody>
          <a:bodyPr/>
          <a:lstStyle/>
          <a:p>
            <a:fld id="{7985F0F2-D9E3-491B-937D-022835BA66EE}" type="slidenum">
              <a:rPr lang="en-GB" smtClean="0"/>
              <a:pPr/>
              <a:t>3</a:t>
            </a:fld>
            <a:endParaRPr lang="en-GB"/>
          </a:p>
        </p:txBody>
      </p:sp>
    </p:spTree>
    <p:extLst>
      <p:ext uri="{BB962C8B-B14F-4D97-AF65-F5344CB8AC3E}">
        <p14:creationId xmlns:p14="http://schemas.microsoft.com/office/powerpoint/2010/main" xmlns="" val="3998583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PRS insecurity cause of homelessness in pressured markets</a:t>
            </a:r>
          </a:p>
          <a:p>
            <a:endParaRPr lang="en-GB" dirty="0" smtClean="0"/>
          </a:p>
          <a:p>
            <a:r>
              <a:rPr lang="en-GB" dirty="0" smtClean="0"/>
              <a:t>PRS also expensive, pushes</a:t>
            </a:r>
            <a:r>
              <a:rPr lang="en-GB" baseline="0" dirty="0" smtClean="0"/>
              <a:t> more people into poverty once housing costs are taken into account in many locations. </a:t>
            </a:r>
            <a:endParaRPr lang="en-GB" dirty="0" smtClean="0"/>
          </a:p>
          <a:p>
            <a:endParaRPr lang="en-GB" dirty="0" smtClean="0"/>
          </a:p>
          <a:p>
            <a:r>
              <a:rPr lang="en-GB" dirty="0" smtClean="0"/>
              <a:t>But also PRS site of poor housing conditions 27% non –decent- even new homes in PRS poorer condition than</a:t>
            </a:r>
            <a:r>
              <a:rPr lang="en-GB" baseline="0" dirty="0" smtClean="0"/>
              <a:t> social housing, as management is not professional.</a:t>
            </a:r>
            <a:endParaRPr lang="en-GB" dirty="0" smtClean="0"/>
          </a:p>
          <a:p>
            <a:r>
              <a:rPr lang="en-GB" baseline="0" dirty="0" smtClean="0"/>
              <a:t>But private renting remains the worst performer by far only (!) 13% in social housing and 20% owner occupiers.</a:t>
            </a:r>
          </a:p>
          <a:p>
            <a:endParaRPr lang="en-GB" dirty="0" smtClean="0"/>
          </a:p>
          <a:p>
            <a:r>
              <a:rPr lang="en-GB" dirty="0" smtClean="0"/>
              <a:t>Between 2006-07 and 2016-17, the number of households with dependent children in the private rented sector increased by about 966,000 as fewer families can buy or even enter social housing. More families in PRS than in SRS now. </a:t>
            </a:r>
          </a:p>
          <a:p>
            <a:endParaRPr lang="en-GB" dirty="0" smtClean="0"/>
          </a:p>
          <a:p>
            <a:r>
              <a:rPr lang="en-GB" dirty="0" smtClean="0"/>
              <a:t>The sector is highly variable with</a:t>
            </a:r>
            <a:r>
              <a:rPr lang="en-GB" baseline="0" dirty="0" smtClean="0"/>
              <a:t> high end rented luxury apartments and houses too but </a:t>
            </a:r>
            <a:r>
              <a:rPr lang="en-GB" dirty="0" smtClean="0"/>
              <a:t>These are extreme benefit dependent end of PRS where so</a:t>
            </a:r>
            <a:r>
              <a:rPr lang="en-GB" baseline="0" dirty="0" smtClean="0"/>
              <a:t> called slum or rogue landlords cram people in- these are from Newham in East London where they have put a lot of resources into prosecuting and regulating local landlords. Less acute but return of squalor evident in every LA I wager. Certainly in York. </a:t>
            </a:r>
          </a:p>
          <a:p>
            <a:endParaRPr lang="en-GB" baseline="0" dirty="0" smtClean="0"/>
          </a:p>
          <a:p>
            <a:r>
              <a:rPr lang="en-GB" baseline="0" dirty="0" smtClean="0"/>
              <a:t>These feed into calls for reform in the sector, greater regulation, better management, secure tenancies and better conditions. Not least as fewer but more acute vulnerabilities in the PRS my colleagues suggest.  </a:t>
            </a:r>
          </a:p>
          <a:p>
            <a:r>
              <a:rPr lang="en-GB" baseline="0" dirty="0" smtClean="0"/>
              <a:t>A lot of institutional investment in new build </a:t>
            </a:r>
            <a:r>
              <a:rPr lang="en-GB" baseline="0" dirty="0" err="1" smtClean="0"/>
              <a:t>Build</a:t>
            </a:r>
            <a:r>
              <a:rPr lang="en-GB" baseline="0" dirty="0" smtClean="0"/>
              <a:t> to Rent sector (pension funds) but expensive and niche offer- professional market,. </a:t>
            </a:r>
          </a:p>
          <a:p>
            <a:endParaRPr lang="en-GB" baseline="0" dirty="0" smtClean="0"/>
          </a:p>
          <a:p>
            <a:endParaRPr lang="en-GB" i="1" dirty="0"/>
          </a:p>
        </p:txBody>
      </p:sp>
      <p:sp>
        <p:nvSpPr>
          <p:cNvPr id="4" name="Slide Number Placeholder 3"/>
          <p:cNvSpPr>
            <a:spLocks noGrp="1"/>
          </p:cNvSpPr>
          <p:nvPr>
            <p:ph type="sldNum" sz="quarter" idx="10"/>
          </p:nvPr>
        </p:nvSpPr>
        <p:spPr/>
        <p:txBody>
          <a:bodyPr/>
          <a:lstStyle/>
          <a:p>
            <a:fld id="{7985F0F2-D9E3-491B-937D-022835BA66EE}" type="slidenum">
              <a:rPr lang="en-GB" smtClean="0"/>
              <a:pPr/>
              <a:t>4</a:t>
            </a:fld>
            <a:endParaRPr lang="en-GB"/>
          </a:p>
        </p:txBody>
      </p:sp>
    </p:spTree>
    <p:extLst>
      <p:ext uri="{BB962C8B-B14F-4D97-AF65-F5344CB8AC3E}">
        <p14:creationId xmlns:p14="http://schemas.microsoft.com/office/powerpoint/2010/main" xmlns="" val="111229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Grenfell showed contracting and construction industry, management issues, stigma, lack of tenant participation and marginalisation </a:t>
            </a:r>
          </a:p>
          <a:p>
            <a:r>
              <a:rPr lang="en-GB" baseline="0" dirty="0" smtClean="0"/>
              <a:t>So industry and social housing sector a lot to learn and not be complacent</a:t>
            </a:r>
          </a:p>
          <a:p>
            <a:r>
              <a:rPr lang="en-GB" baseline="0" dirty="0" smtClean="0"/>
              <a:t>But remains  it is a tenure that many lower income households aspire to- better physical conditions than PRS and HO although environment has attracted less investment- but its in demand but getting increasing harder to access and limited new supply. </a:t>
            </a:r>
          </a:p>
          <a:p>
            <a:endParaRPr lang="en-GB" dirty="0" smtClean="0"/>
          </a:p>
          <a:p>
            <a:r>
              <a:rPr lang="en-GB" dirty="0" smtClean="0"/>
              <a:t>But The 41,530 affordable homes delivered in 2016/17 comprised </a:t>
            </a:r>
            <a:r>
              <a:rPr lang="en-GB" b="1" dirty="0" smtClean="0"/>
              <a:t>5,380 social rent</a:t>
            </a:r>
            <a:r>
              <a:rPr lang="en-GB" dirty="0" smtClean="0"/>
              <a:t>, </a:t>
            </a:r>
            <a:r>
              <a:rPr lang="en-GB" i="1" dirty="0" err="1" smtClean="0"/>
              <a:t>bastadrised</a:t>
            </a:r>
            <a:r>
              <a:rPr lang="en-GB" i="1" dirty="0" smtClean="0"/>
              <a:t> the word </a:t>
            </a:r>
            <a:r>
              <a:rPr lang="en-GB" i="1" dirty="0" err="1" smtClean="0"/>
              <a:t>saffordable</a:t>
            </a:r>
            <a:r>
              <a:rPr lang="en-GB" i="1" dirty="0" smtClean="0"/>
              <a:t> </a:t>
            </a:r>
            <a:r>
              <a:rPr lang="en-GB" dirty="0" smtClean="0"/>
              <a:t>24,350 affordable rent and 11,810 intermediate affordable housing. DCLG data.</a:t>
            </a:r>
          </a:p>
          <a:p>
            <a:endParaRPr lang="en-GB" dirty="0" smtClean="0"/>
          </a:p>
          <a:p>
            <a:r>
              <a:rPr lang="en-GB" dirty="0" smtClean="0"/>
              <a:t>Regeneration of estates as land values increase and can be sweated</a:t>
            </a:r>
            <a:r>
              <a:rPr lang="en-GB" baseline="0" dirty="0" smtClean="0"/>
              <a:t> in London particular flashpoint between tenants housing activists and local authorities and developers on the other. This is the </a:t>
            </a:r>
            <a:r>
              <a:rPr lang="en-GB" baseline="0" dirty="0" err="1" smtClean="0"/>
              <a:t>Ayelsbury</a:t>
            </a:r>
            <a:r>
              <a:rPr lang="en-GB" baseline="0" dirty="0" smtClean="0"/>
              <a:t> estate in Southwark, passed to international developer for low value and now very few social homes on site and many private flats for sale and many gone to overseas speculative investors. But also played out in Manchester and other cities where  impulses  have been repeated. </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One of the main things now as that policy was drifting towards Social housing becoming emergency ambulance service rather than mainstream tenure of choice as it once was 30% in 1979. Also subject to the right to buy so homes are lost out the back door</a:t>
            </a:r>
            <a:r>
              <a:rPr lang="en-GB" baseline="0" dirty="0" smtClean="0"/>
              <a:t> and not always replaced at the same rate. </a:t>
            </a:r>
            <a:endParaRPr lang="en-GB" dirty="0" smtClean="0"/>
          </a:p>
          <a:p>
            <a:r>
              <a:rPr lang="en-GB" dirty="0" smtClean="0"/>
              <a:t>Trial of RTB in HAs in West Midlands.</a:t>
            </a:r>
          </a:p>
          <a:p>
            <a:endParaRPr lang="en-GB" dirty="0" smtClean="0"/>
          </a:p>
          <a:p>
            <a:r>
              <a:rPr lang="en-GB" dirty="0" smtClean="0"/>
              <a:t>Even leading trade bodies for social housing landlords </a:t>
            </a:r>
            <a:r>
              <a:rPr lang="en-GB" dirty="0" err="1" smtClean="0"/>
              <a:t>weren;t</a:t>
            </a:r>
            <a:r>
              <a:rPr lang="en-GB" dirty="0" smtClean="0"/>
              <a:t> calling for more social rented homes until recently as </a:t>
            </a:r>
            <a:r>
              <a:rPr lang="en-GB" dirty="0" err="1" smtClean="0"/>
              <a:t>opolitics</a:t>
            </a:r>
            <a:r>
              <a:rPr lang="en-GB" dirty="0" smtClean="0"/>
              <a:t> in government was </a:t>
            </a:r>
            <a:r>
              <a:rPr lang="en-GB" dirty="0" err="1" smtClean="0"/>
              <a:t>n;t</a:t>
            </a:r>
            <a:r>
              <a:rPr lang="en-GB" dirty="0" smtClean="0"/>
              <a:t> favourable.  Mood music on social housing changed and now I feel more optimistic that the social housing green paper will no longer signal the death knell of the tenure that their last one did. </a:t>
            </a:r>
            <a:endParaRPr lang="en-GB" dirty="0"/>
          </a:p>
        </p:txBody>
      </p:sp>
      <p:sp>
        <p:nvSpPr>
          <p:cNvPr id="4" name="Slide Number Placeholder 3"/>
          <p:cNvSpPr>
            <a:spLocks noGrp="1"/>
          </p:cNvSpPr>
          <p:nvPr>
            <p:ph type="sldNum" sz="quarter" idx="10"/>
          </p:nvPr>
        </p:nvSpPr>
        <p:spPr/>
        <p:txBody>
          <a:bodyPr/>
          <a:lstStyle/>
          <a:p>
            <a:fld id="{7985F0F2-D9E3-491B-937D-022835BA66EE}" type="slidenum">
              <a:rPr lang="en-GB" smtClean="0"/>
              <a:pPr/>
              <a:t>5</a:t>
            </a:fld>
            <a:endParaRPr lang="en-GB"/>
          </a:p>
        </p:txBody>
      </p:sp>
    </p:spTree>
    <p:extLst>
      <p:ext uri="{BB962C8B-B14F-4D97-AF65-F5344CB8AC3E}">
        <p14:creationId xmlns:p14="http://schemas.microsoft.com/office/powerpoint/2010/main" xmlns="" val="390684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Portrayed as an</a:t>
            </a:r>
            <a:r>
              <a:rPr lang="en-GB" baseline="0" dirty="0" smtClean="0"/>
              <a:t> age intergenerational inequality and true fewer younger people under 30 are homeowners than in previous years. </a:t>
            </a:r>
          </a:p>
          <a:p>
            <a:r>
              <a:rPr lang="en-GB" baseline="0" dirty="0" smtClean="0"/>
              <a:t>Ten years to 2016/167 </a:t>
            </a:r>
            <a:r>
              <a:rPr lang="en-GB" dirty="0" smtClean="0"/>
              <a:t>25-34 year olds in owner occupation decreased from 57% to 37%</a:t>
            </a:r>
            <a:endParaRPr lang="en-GB" baseline="0" dirty="0" smtClean="0"/>
          </a:p>
          <a:p>
            <a:pPr defTabSz="912937">
              <a:defRPr/>
            </a:pPr>
            <a:r>
              <a:rPr lang="en-GB" baseline="0" dirty="0" smtClean="0"/>
              <a:t>But who is being squeezed out?  Average first time buyer not an average incomes, but higher. </a:t>
            </a:r>
          </a:p>
          <a:p>
            <a:pPr defTabSz="912937">
              <a:defRPr/>
            </a:pPr>
            <a:r>
              <a:rPr lang="en-GB" baseline="0" dirty="0" smtClean="0"/>
              <a:t>Each new cohort of homeowners more and more professional occupations and less and less routine occupations and self employed (JRF report)</a:t>
            </a:r>
          </a:p>
          <a:p>
            <a:r>
              <a:rPr lang="en-GB" baseline="0" dirty="0" smtClean="0"/>
              <a:t>So also a class issue. </a:t>
            </a:r>
          </a:p>
          <a:p>
            <a:endParaRPr lang="en-GB" baseline="0" dirty="0" smtClean="0"/>
          </a:p>
          <a:p>
            <a:r>
              <a:rPr lang="en-GB" dirty="0" smtClean="0"/>
              <a:t>Over half (52%) mortgages 30</a:t>
            </a:r>
            <a:r>
              <a:rPr lang="en-GB" baseline="0" dirty="0" smtClean="0"/>
              <a:t> years or more, used to be 25 years in debt longer , most of these 35 or more. </a:t>
            </a:r>
          </a:p>
          <a:p>
            <a:r>
              <a:rPr lang="en-GB" baseline="0" dirty="0" smtClean="0"/>
              <a:t>Only way to make repayments affordable but goes into precarious years bordering retirement/ill health. </a:t>
            </a:r>
          </a:p>
          <a:p>
            <a:endParaRPr lang="en-GB" baseline="0" dirty="0" smtClean="0"/>
          </a:p>
          <a:p>
            <a:r>
              <a:rPr lang="en-GB" baseline="0" dirty="0" smtClean="0"/>
              <a:t>Harder for single people to afford ownership now, although slightly easier in recent years.  80% of FTBs were couples a year ago. </a:t>
            </a:r>
          </a:p>
          <a:p>
            <a:endParaRPr lang="en-GB" dirty="0"/>
          </a:p>
        </p:txBody>
      </p:sp>
      <p:sp>
        <p:nvSpPr>
          <p:cNvPr id="4" name="Slide Number Placeholder 3"/>
          <p:cNvSpPr>
            <a:spLocks noGrp="1"/>
          </p:cNvSpPr>
          <p:nvPr>
            <p:ph type="sldNum" sz="quarter" idx="10"/>
          </p:nvPr>
        </p:nvSpPr>
        <p:spPr/>
        <p:txBody>
          <a:bodyPr/>
          <a:lstStyle/>
          <a:p>
            <a:fld id="{7985F0F2-D9E3-491B-937D-022835BA66EE}" type="slidenum">
              <a:rPr lang="en-GB" smtClean="0"/>
              <a:pPr/>
              <a:t>6</a:t>
            </a:fld>
            <a:endParaRPr lang="en-GB"/>
          </a:p>
        </p:txBody>
      </p:sp>
    </p:spTree>
    <p:extLst>
      <p:ext uri="{BB962C8B-B14F-4D97-AF65-F5344CB8AC3E}">
        <p14:creationId xmlns:p14="http://schemas.microsoft.com/office/powerpoint/2010/main" xmlns="" val="328548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feature of housing is that rather than satisfy housing needs and desires in terms of shelter,</a:t>
            </a:r>
            <a:r>
              <a:rPr lang="en-GB" baseline="0" dirty="0" smtClean="0"/>
              <a:t> status but since 80s increasingly about its investment qualities, its asset rather than use value. </a:t>
            </a:r>
          </a:p>
          <a:p>
            <a:endParaRPr lang="en-GB" baseline="0" dirty="0" smtClean="0"/>
          </a:p>
          <a:p>
            <a:r>
              <a:rPr lang="en-GB" dirty="0" smtClean="0"/>
              <a:t>And not just by domestic buyers but properties in London especially but also other cities Manchester Sheffield international buyers using new build homes especially as</a:t>
            </a:r>
            <a:r>
              <a:rPr lang="en-GB" baseline="0" dirty="0" smtClean="0"/>
              <a:t> a safety deposit boxes, somewhere to store their wealth, a safe haven for money away from tax authorities or policy money laundering , or somewhere to provide a better return on investment available in China Hong Kong etc. </a:t>
            </a:r>
          </a:p>
          <a:p>
            <a:endParaRPr lang="en-GB" baseline="0" dirty="0" smtClean="0"/>
          </a:p>
          <a:p>
            <a:r>
              <a:rPr lang="en-GB" baseline="0" dirty="0" smtClean="0"/>
              <a:t>Moreover domestically housing wealth tied up in pension planning, is used to tide people over short term income dips by borrowing more on the mortgage (cost little) and slightly dampened recently but provokes investment in second homes and buy to let as a rental income and capital money spinner as house prices rise.  </a:t>
            </a:r>
          </a:p>
          <a:p>
            <a:endParaRPr lang="en-GB" baseline="0" dirty="0" smtClean="0"/>
          </a:p>
          <a:p>
            <a:r>
              <a:rPr lang="en-GB" baseline="0" dirty="0" smtClean="0"/>
              <a:t>Rational response to poorly performing pensions and reduction in pension benefits in recent years. But big impact on housing market.</a:t>
            </a:r>
          </a:p>
          <a:p>
            <a:endParaRPr lang="en-GB" baseline="0" dirty="0" smtClean="0"/>
          </a:p>
          <a:p>
            <a:r>
              <a:rPr lang="en-GB" baseline="0" dirty="0" smtClean="0"/>
              <a:t>Rather than be a nation of homeowners as once suggested – UK moderate in HO% across globe-  confined to a smaller portion of households and more households own more than one home. </a:t>
            </a:r>
            <a:endParaRPr lang="en-GB" dirty="0"/>
          </a:p>
        </p:txBody>
      </p:sp>
      <p:sp>
        <p:nvSpPr>
          <p:cNvPr id="4" name="Slide Number Placeholder 3"/>
          <p:cNvSpPr>
            <a:spLocks noGrp="1"/>
          </p:cNvSpPr>
          <p:nvPr>
            <p:ph type="sldNum" sz="quarter" idx="10"/>
          </p:nvPr>
        </p:nvSpPr>
        <p:spPr/>
        <p:txBody>
          <a:bodyPr/>
          <a:lstStyle/>
          <a:p>
            <a:fld id="{7985F0F2-D9E3-491B-937D-022835BA66EE}" type="slidenum">
              <a:rPr lang="en-GB" smtClean="0"/>
              <a:pPr/>
              <a:t>7</a:t>
            </a:fld>
            <a:endParaRPr lang="en-GB"/>
          </a:p>
        </p:txBody>
      </p:sp>
    </p:spTree>
    <p:extLst>
      <p:ext uri="{BB962C8B-B14F-4D97-AF65-F5344CB8AC3E}">
        <p14:creationId xmlns:p14="http://schemas.microsoft.com/office/powerpoint/2010/main" xmlns="" val="2992697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GB" dirty="0" smtClean="0"/>
              <a:t>What happened?</a:t>
            </a:r>
            <a:r>
              <a:rPr lang="en-GB" baseline="0" dirty="0" smtClean="0"/>
              <a:t> </a:t>
            </a:r>
            <a:r>
              <a:rPr lang="en-US" dirty="0"/>
              <a:t>So why has housing become such a pressing issue? </a:t>
            </a:r>
          </a:p>
          <a:p>
            <a:pPr defTabSz="912937">
              <a:defRPr/>
            </a:pPr>
            <a:endParaRPr lang="en-US" dirty="0"/>
          </a:p>
          <a:p>
            <a:pPr defTabSz="912937">
              <a:defRPr/>
            </a:pPr>
            <a:r>
              <a:rPr lang="en-US" dirty="0"/>
              <a:t>So lets look at new supply. Many people argue this is main reason that has fueled the housing crisis, cross spectrum.</a:t>
            </a:r>
          </a:p>
          <a:p>
            <a:pPr defTabSz="912937">
              <a:defRPr/>
            </a:pPr>
            <a:r>
              <a:rPr lang="en-US" dirty="0"/>
              <a:t>Historic under-supply of new homes, or at least since the 1970s. We have needed 240 -300,000 homes but achieved 150,000 or so each year since then so huge backlog of homes needed</a:t>
            </a:r>
            <a:r>
              <a:rPr lang="en-US" dirty="0" smtClean="0"/>
              <a:t>. Last</a:t>
            </a:r>
            <a:r>
              <a:rPr lang="en-US" baseline="0" dirty="0" smtClean="0"/>
              <a:t> years hitting 200,00 but needs sustained and not always what is needed.  </a:t>
            </a:r>
            <a:endParaRPr lang="en-US" dirty="0"/>
          </a:p>
          <a:p>
            <a:pPr defTabSz="912937">
              <a:defRPr/>
            </a:pPr>
            <a:endParaRPr lang="en-US" dirty="0"/>
          </a:p>
          <a:p>
            <a:pPr defTabSz="912937">
              <a:defRPr/>
            </a:pPr>
            <a:r>
              <a:rPr lang="en-US" dirty="0"/>
              <a:t>Also demographic changes – people living in their homes longer as </a:t>
            </a:r>
            <a:r>
              <a:rPr lang="en-US" dirty="0" smtClean="0"/>
              <a:t>people are living longer. </a:t>
            </a:r>
            <a:endParaRPr lang="en-US" dirty="0"/>
          </a:p>
          <a:p>
            <a:pPr defTabSz="912937">
              <a:defRPr/>
            </a:pPr>
            <a:r>
              <a:rPr lang="en-US" dirty="0"/>
              <a:t>We divorce separate or choose to live alone for longer ev3en if have a partner so even with rising </a:t>
            </a:r>
            <a:r>
              <a:rPr lang="en-US" dirty="0" smtClean="0"/>
              <a:t>the </a:t>
            </a:r>
            <a:r>
              <a:rPr lang="en-US" dirty="0"/>
              <a:t>number of households has grown over time, </a:t>
            </a:r>
            <a:endParaRPr lang="en-US" dirty="0" smtClean="0"/>
          </a:p>
          <a:p>
            <a:pPr marL="0" marR="0" lvl="0" indent="0" algn="l" defTabSz="912937" rtl="0" eaLnBrk="1" fontAlgn="auto" latinLnBrk="0" hangingPunct="1">
              <a:lnSpc>
                <a:spcPct val="100000"/>
              </a:lnSpc>
              <a:spcBef>
                <a:spcPts val="0"/>
              </a:spcBef>
              <a:spcAft>
                <a:spcPts val="0"/>
              </a:spcAft>
              <a:buClrTx/>
              <a:buSzTx/>
              <a:buFontTx/>
              <a:buNone/>
              <a:tabLst/>
              <a:defRPr/>
            </a:pPr>
            <a:r>
              <a:rPr lang="en-US" dirty="0" smtClean="0"/>
              <a:t>But</a:t>
            </a:r>
            <a:r>
              <a:rPr lang="en-GB" dirty="0" smtClean="0"/>
              <a:t> drop in new</a:t>
            </a:r>
            <a:r>
              <a:rPr lang="en-GB" baseline="0" dirty="0" smtClean="0"/>
              <a:t> household young people setting up independent home since 1990s (40% drop in London!)</a:t>
            </a:r>
          </a:p>
          <a:p>
            <a:pPr defTabSz="912937">
              <a:defRPr/>
            </a:pPr>
            <a:endParaRPr lang="en-US" dirty="0"/>
          </a:p>
          <a:p>
            <a:pPr defTabSz="912937">
              <a:defRPr/>
            </a:pPr>
            <a:r>
              <a:rPr lang="en-US" dirty="0"/>
              <a:t>But governments have over the last 30/40 years increasingly underinvested in affordable social rented public housing and from the 1980s relied increasingly on market </a:t>
            </a:r>
            <a:r>
              <a:rPr lang="en-US" dirty="0" smtClean="0"/>
              <a:t>mechanisms </a:t>
            </a:r>
            <a:r>
              <a:rPr lang="en-US" dirty="0"/>
              <a:t>private finance and from 90s onwards and 2000s on builders to allocate a proportion </a:t>
            </a:r>
            <a:r>
              <a:rPr lang="en-US" dirty="0" smtClean="0"/>
              <a:t>of </a:t>
            </a:r>
            <a:r>
              <a:rPr lang="en-US" dirty="0"/>
              <a:t>the private sites they build as social affordable housing. </a:t>
            </a:r>
            <a:r>
              <a:rPr lang="en-US" dirty="0" smtClean="0"/>
              <a:t>   </a:t>
            </a:r>
          </a:p>
          <a:p>
            <a:pPr defTabSz="912937">
              <a:defRPr/>
            </a:pPr>
            <a:endParaRPr lang="en-US" dirty="0"/>
          </a:p>
          <a:p>
            <a:pPr defTabSz="912937">
              <a:defRPr/>
            </a:pPr>
            <a:r>
              <a:rPr lang="en-US" dirty="0" smtClean="0"/>
              <a:t>There </a:t>
            </a:r>
            <a:r>
              <a:rPr lang="en-US" dirty="0"/>
              <a:t>is also a reliance on large </a:t>
            </a:r>
            <a:r>
              <a:rPr lang="en-US" dirty="0" smtClean="0"/>
              <a:t>house builders  </a:t>
            </a:r>
            <a:r>
              <a:rPr lang="en-US" dirty="0"/>
              <a:t>to supply new homes whereas they will </a:t>
            </a:r>
            <a:r>
              <a:rPr lang="en-US" dirty="0" smtClean="0"/>
              <a:t>only</a:t>
            </a:r>
            <a:r>
              <a:rPr lang="en-US" baseline="0" dirty="0" smtClean="0"/>
              <a:t> build at the speed that they can sell at best prices </a:t>
            </a:r>
          </a:p>
          <a:p>
            <a:pPr defTabSz="912937">
              <a:defRPr/>
            </a:pPr>
            <a:r>
              <a:rPr lang="en-US" dirty="0" smtClean="0"/>
              <a:t>That </a:t>
            </a:r>
            <a:r>
              <a:rPr lang="en-US" dirty="0"/>
              <a:t>is their business model, not necessarily bad, but logic of how they satisfy their </a:t>
            </a:r>
            <a:r>
              <a:rPr lang="en-US" dirty="0" smtClean="0"/>
              <a:t>shareholders. </a:t>
            </a:r>
            <a:endParaRPr lang="en-US" dirty="0"/>
          </a:p>
          <a:p>
            <a:pPr defTabSz="912937">
              <a:defRPr/>
            </a:pPr>
            <a:endParaRPr lang="en-US" dirty="0"/>
          </a:p>
          <a:p>
            <a:pPr marL="0" marR="0" lvl="0" indent="0" algn="l" defTabSz="912937" rtl="0" eaLnBrk="1" fontAlgn="auto" latinLnBrk="0" hangingPunct="1">
              <a:lnSpc>
                <a:spcPct val="100000"/>
              </a:lnSpc>
              <a:spcBef>
                <a:spcPts val="0"/>
              </a:spcBef>
              <a:spcAft>
                <a:spcPts val="0"/>
              </a:spcAft>
              <a:buClrTx/>
              <a:buSzTx/>
              <a:buFontTx/>
              <a:buNone/>
              <a:tabLst/>
              <a:defRPr/>
            </a:pPr>
            <a:r>
              <a:rPr lang="en-US" dirty="0" smtClean="0"/>
              <a:t>Biggest falls</a:t>
            </a:r>
            <a:r>
              <a:rPr lang="en-US" baseline="0" dirty="0" smtClean="0"/>
              <a:t> in new supply are because the public investment withd4rew from the market.</a:t>
            </a:r>
          </a:p>
          <a:p>
            <a:pPr defTabSz="912937">
              <a:defRPr/>
            </a:pPr>
            <a:endParaRPr lang="en-US" dirty="0" smtClean="0"/>
          </a:p>
          <a:p>
            <a:pPr defTabSz="912937">
              <a:defRPr/>
            </a:pPr>
            <a:r>
              <a:rPr lang="en-US" dirty="0" smtClean="0"/>
              <a:t>So </a:t>
            </a:r>
            <a:r>
              <a:rPr lang="en-US" dirty="0"/>
              <a:t>moves now in community led </a:t>
            </a:r>
            <a:r>
              <a:rPr lang="en-US" dirty="0" smtClean="0"/>
              <a:t>housing, </a:t>
            </a:r>
            <a:r>
              <a:rPr lang="en-US" dirty="0"/>
              <a:t>for councils to take control of land and build out at the rate communities need</a:t>
            </a:r>
          </a:p>
          <a:p>
            <a:pPr defTabSz="912937">
              <a:defRPr/>
            </a:pPr>
            <a:r>
              <a:rPr lang="en-US" dirty="0"/>
              <a:t>And also  much interest in new models of housing, community led schemes</a:t>
            </a:r>
          </a:p>
          <a:p>
            <a:pPr defTabSz="912937">
              <a:defRPr/>
            </a:pPr>
            <a:r>
              <a:rPr lang="en-US" dirty="0" smtClean="0"/>
              <a:t>Advantages </a:t>
            </a:r>
            <a:r>
              <a:rPr lang="en-US" dirty="0"/>
              <a:t>of this is that they can build consistently not only when prices are high and they won’t grind to a halt when the market falls. </a:t>
            </a:r>
          </a:p>
          <a:p>
            <a:pPr defTabSz="912937">
              <a:defRPr/>
            </a:pPr>
            <a:endParaRPr lang="en-US" dirty="0"/>
          </a:p>
          <a:p>
            <a:pPr defTabSz="912937">
              <a:defRPr/>
            </a:pPr>
            <a:r>
              <a:rPr lang="en-US" dirty="0" smtClean="0"/>
              <a:t>Public housing investment used to be put in bricks and mortar now all goes into housing benefit which </a:t>
            </a:r>
            <a:r>
              <a:rPr lang="en-US" dirty="0" err="1" smtClean="0"/>
              <a:t>creastes</a:t>
            </a:r>
            <a:r>
              <a:rPr lang="en-US" dirty="0" smtClean="0"/>
              <a:t> no assets or surpluses over the long term and is just lost</a:t>
            </a:r>
          </a:p>
          <a:p>
            <a:pPr defTabSz="912937">
              <a:defRPr/>
            </a:pPr>
            <a:endParaRPr lang="en-US" dirty="0"/>
          </a:p>
          <a:p>
            <a:pPr defTabSz="912937">
              <a:defRPr/>
            </a:pPr>
            <a:r>
              <a:rPr lang="en-US" dirty="0"/>
              <a:t>Bricks and mortar subsidies fell 28% to 17% vs personal housing allowances up from 58% to 71% (2008/9 -2012/13) (Tunstall)</a:t>
            </a:r>
          </a:p>
          <a:p>
            <a:endParaRPr lang="en-GB" dirty="0"/>
          </a:p>
        </p:txBody>
      </p:sp>
      <p:sp>
        <p:nvSpPr>
          <p:cNvPr id="4" name="Slide Number Placeholder 3"/>
          <p:cNvSpPr>
            <a:spLocks noGrp="1"/>
          </p:cNvSpPr>
          <p:nvPr>
            <p:ph type="sldNum" sz="quarter" idx="10"/>
          </p:nvPr>
        </p:nvSpPr>
        <p:spPr/>
        <p:txBody>
          <a:bodyPr/>
          <a:lstStyle/>
          <a:p>
            <a:fld id="{7985F0F2-D9E3-491B-937D-022835BA66EE}" type="slidenum">
              <a:rPr lang="en-GB" smtClean="0"/>
              <a:pPr/>
              <a:t>8</a:t>
            </a:fld>
            <a:endParaRPr lang="en-GB"/>
          </a:p>
        </p:txBody>
      </p:sp>
    </p:spTree>
    <p:extLst>
      <p:ext uri="{BB962C8B-B14F-4D97-AF65-F5344CB8AC3E}">
        <p14:creationId xmlns:p14="http://schemas.microsoft.com/office/powerpoint/2010/main" xmlns="" val="1945233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Lack of new housing supply but the increasing ‘financialisation’ of homes fuelled by the onset of cheap credit</a:t>
            </a:r>
          </a:p>
          <a:p>
            <a:r>
              <a:rPr lang="en-GB" baseline="0" dirty="0" smtClean="0"/>
              <a:t>People could buy more house for same monthly outlay so prices bid up and up</a:t>
            </a:r>
          </a:p>
          <a:p>
            <a:r>
              <a:rPr lang="en-GB" baseline="0" dirty="0" smtClean="0"/>
              <a:t>And demand increases with speculative purchases capitalise on that rising prices</a:t>
            </a:r>
            <a:endParaRPr lang="en-GB" dirty="0" smtClean="0"/>
          </a:p>
          <a:p>
            <a:pPr defTabSz="912937">
              <a:defRPr/>
            </a:pPr>
            <a:r>
              <a:rPr lang="en-US" dirty="0"/>
              <a:t>Coupled with an almost lack of building homes that people at the bottom income spectrum can access and afford.</a:t>
            </a:r>
          </a:p>
          <a:p>
            <a:pPr marL="456468" indent="-456468">
              <a:buClr>
                <a:schemeClr val="tx1"/>
              </a:buClr>
              <a:buFont typeface="Arial" charset="0"/>
              <a:buChar char="•"/>
            </a:pPr>
            <a:endParaRPr lang="en-US" dirty="0"/>
          </a:p>
          <a:p>
            <a:pPr marL="456468" indent="-456468">
              <a:buClr>
                <a:schemeClr val="tx1"/>
              </a:buClr>
              <a:buFont typeface="Arial" charset="0"/>
              <a:buChar char="•"/>
            </a:pPr>
            <a:endParaRPr lang="en-US" dirty="0"/>
          </a:p>
          <a:p>
            <a:pPr marL="456468" indent="-456468">
              <a:buClr>
                <a:schemeClr val="tx1"/>
              </a:buClr>
              <a:buFont typeface="Arial" charset="0"/>
              <a:buChar char="•"/>
            </a:pPr>
            <a:r>
              <a:rPr lang="en-US" dirty="0"/>
              <a:t>Property assets central to wealth inequalities and asset based </a:t>
            </a:r>
            <a:r>
              <a:rPr lang="en-US" dirty="0" smtClean="0"/>
              <a:t>welfare - </a:t>
            </a:r>
            <a:r>
              <a:rPr lang="en-US" dirty="0" err="1" smtClean="0"/>
              <a:t>indiviudalised</a:t>
            </a:r>
            <a:r>
              <a:rPr lang="en-US" dirty="0" smtClean="0"/>
              <a:t> support rather than collective</a:t>
            </a:r>
          </a:p>
          <a:p>
            <a:pPr marL="456468" indent="-456468">
              <a:buClr>
                <a:schemeClr val="tx1"/>
              </a:buClr>
              <a:buFont typeface="Arial" charset="0"/>
              <a:buChar char="•"/>
            </a:pPr>
            <a:r>
              <a:rPr lang="en-US" dirty="0" smtClean="0"/>
              <a:t>Permissive </a:t>
            </a:r>
            <a:r>
              <a:rPr lang="en-US" dirty="0"/>
              <a:t>tax and policy support for homeownership and property </a:t>
            </a:r>
            <a:r>
              <a:rPr lang="en-US" dirty="0" smtClean="0"/>
              <a:t>assets – homeownership preferable in todays system as policy has made it so</a:t>
            </a:r>
            <a:endParaRPr lang="en-US" dirty="0"/>
          </a:p>
          <a:p>
            <a:pPr marL="456468" indent="-456468">
              <a:buClr>
                <a:schemeClr val="tx1"/>
              </a:buClr>
              <a:buFont typeface="Arial" charset="0"/>
              <a:buChar char="•"/>
            </a:pPr>
            <a:r>
              <a:rPr lang="en-US" dirty="0"/>
              <a:t>Mortgage market innovation engaged domestic homes into global circuits of </a:t>
            </a:r>
            <a:r>
              <a:rPr lang="en-US" dirty="0" smtClean="0"/>
              <a:t>capital – up to crisis endless innovation to engage more people</a:t>
            </a:r>
            <a:r>
              <a:rPr lang="en-US" baseline="0" dirty="0" smtClean="0"/>
              <a:t> in financial services</a:t>
            </a:r>
            <a:endParaRPr lang="en-US" dirty="0"/>
          </a:p>
          <a:p>
            <a:pPr marL="456468" indent="-456468">
              <a:buClr>
                <a:schemeClr val="tx1"/>
              </a:buClr>
              <a:buFont typeface="Arial" charset="0"/>
              <a:buChar char="•"/>
            </a:pPr>
            <a:r>
              <a:rPr lang="en-US" dirty="0"/>
              <a:t>New financial instruments supported amateur and professional property investment </a:t>
            </a:r>
          </a:p>
          <a:p>
            <a:endParaRPr lang="en-US" dirty="0"/>
          </a:p>
        </p:txBody>
      </p:sp>
      <p:sp>
        <p:nvSpPr>
          <p:cNvPr id="4" name="Slide Number Placeholder 3"/>
          <p:cNvSpPr>
            <a:spLocks noGrp="1"/>
          </p:cNvSpPr>
          <p:nvPr>
            <p:ph type="sldNum" sz="quarter" idx="10"/>
          </p:nvPr>
        </p:nvSpPr>
        <p:spPr/>
        <p:txBody>
          <a:bodyPr/>
          <a:lstStyle/>
          <a:p>
            <a:fld id="{12C68E5A-CD5E-6548-8A64-E144074A489A}" type="slidenum">
              <a:rPr lang="en-US" smtClean="0"/>
              <a:pPr/>
              <a:t>9</a:t>
            </a:fld>
            <a:endParaRPr lang="en-US"/>
          </a:p>
        </p:txBody>
      </p:sp>
    </p:spTree>
    <p:extLst>
      <p:ext uri="{BB962C8B-B14F-4D97-AF65-F5344CB8AC3E}">
        <p14:creationId xmlns:p14="http://schemas.microsoft.com/office/powerpoint/2010/main" xmlns="" val="2965965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A787F91-825A-41F5-8478-C4C1FBE095FE}" type="datetimeFigureOut">
              <a:rPr lang="en-GB" smtClean="0"/>
              <a:pPr/>
              <a:t>04/06/2018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453198-C327-4EEE-A42F-F5BE835F9A7D}" type="slidenum">
              <a:rPr lang="en-GB" smtClean="0"/>
              <a:pPr/>
              <a:t>‹#›</a:t>
            </a:fld>
            <a:endParaRPr lang="en-GB"/>
          </a:p>
        </p:txBody>
      </p:sp>
    </p:spTree>
    <p:extLst>
      <p:ext uri="{BB962C8B-B14F-4D97-AF65-F5344CB8AC3E}">
        <p14:creationId xmlns:p14="http://schemas.microsoft.com/office/powerpoint/2010/main" xmlns="" val="31531583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787F91-825A-41F5-8478-C4C1FBE095FE}" type="datetimeFigureOut">
              <a:rPr lang="en-GB" smtClean="0"/>
              <a:pPr/>
              <a:t>04/06/2018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453198-C327-4EEE-A42F-F5BE835F9A7D}" type="slidenum">
              <a:rPr lang="en-GB" smtClean="0"/>
              <a:pPr/>
              <a:t>‹#›</a:t>
            </a:fld>
            <a:endParaRPr lang="en-GB"/>
          </a:p>
        </p:txBody>
      </p:sp>
    </p:spTree>
    <p:extLst>
      <p:ext uri="{BB962C8B-B14F-4D97-AF65-F5344CB8AC3E}">
        <p14:creationId xmlns:p14="http://schemas.microsoft.com/office/powerpoint/2010/main" xmlns="" val="3530844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787F91-825A-41F5-8478-C4C1FBE095FE}" type="datetimeFigureOut">
              <a:rPr lang="en-GB" smtClean="0"/>
              <a:pPr/>
              <a:t>04/06/2018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453198-C327-4EEE-A42F-F5BE835F9A7D}" type="slidenum">
              <a:rPr lang="en-GB" smtClean="0"/>
              <a:pPr/>
              <a:t>‹#›</a:t>
            </a:fld>
            <a:endParaRPr lang="en-GB"/>
          </a:p>
        </p:txBody>
      </p:sp>
    </p:spTree>
    <p:extLst>
      <p:ext uri="{BB962C8B-B14F-4D97-AF65-F5344CB8AC3E}">
        <p14:creationId xmlns:p14="http://schemas.microsoft.com/office/powerpoint/2010/main" xmlns="" val="316200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787F91-825A-41F5-8478-C4C1FBE095FE}" type="datetimeFigureOut">
              <a:rPr lang="en-GB" smtClean="0"/>
              <a:pPr/>
              <a:t>04/06/2018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453198-C327-4EEE-A42F-F5BE835F9A7D}" type="slidenum">
              <a:rPr lang="en-GB" smtClean="0"/>
              <a:pPr/>
              <a:t>‹#›</a:t>
            </a:fld>
            <a:endParaRPr lang="en-GB"/>
          </a:p>
        </p:txBody>
      </p:sp>
    </p:spTree>
    <p:extLst>
      <p:ext uri="{BB962C8B-B14F-4D97-AF65-F5344CB8AC3E}">
        <p14:creationId xmlns:p14="http://schemas.microsoft.com/office/powerpoint/2010/main" xmlns="" val="1583645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A787F91-825A-41F5-8478-C4C1FBE095FE}" type="datetimeFigureOut">
              <a:rPr lang="en-GB" smtClean="0"/>
              <a:pPr/>
              <a:t>04/06/2018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453198-C327-4EEE-A42F-F5BE835F9A7D}" type="slidenum">
              <a:rPr lang="en-GB" smtClean="0"/>
              <a:pPr/>
              <a:t>‹#›</a:t>
            </a:fld>
            <a:endParaRPr lang="en-GB"/>
          </a:p>
        </p:txBody>
      </p:sp>
    </p:spTree>
    <p:extLst>
      <p:ext uri="{BB962C8B-B14F-4D97-AF65-F5344CB8AC3E}">
        <p14:creationId xmlns:p14="http://schemas.microsoft.com/office/powerpoint/2010/main" xmlns="" val="180988445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1A787F91-825A-41F5-8478-C4C1FBE095FE}" type="datetimeFigureOut">
              <a:rPr lang="en-GB" smtClean="0"/>
              <a:pPr/>
              <a:t>04/06/2018</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E2453198-C327-4EEE-A42F-F5BE835F9A7D}" type="slidenum">
              <a:rPr lang="en-GB" smtClean="0"/>
              <a:pPr/>
              <a:t>‹#›</a:t>
            </a:fld>
            <a:endParaRPr lang="en-GB"/>
          </a:p>
        </p:txBody>
      </p:sp>
    </p:spTree>
    <p:extLst>
      <p:ext uri="{BB962C8B-B14F-4D97-AF65-F5344CB8AC3E}">
        <p14:creationId xmlns:p14="http://schemas.microsoft.com/office/powerpoint/2010/main" xmlns="" val="3329724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1A787F91-825A-41F5-8478-C4C1FBE095FE}" type="datetimeFigureOut">
              <a:rPr lang="en-GB" smtClean="0"/>
              <a:pPr/>
              <a:t>04/06/2018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453198-C327-4EEE-A42F-F5BE835F9A7D}" type="slidenum">
              <a:rPr lang="en-GB" smtClean="0"/>
              <a:pPr/>
              <a:t>‹#›</a:t>
            </a:fld>
            <a:endParaRPr lang="en-GB"/>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31970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787F91-825A-41F5-8478-C4C1FBE095FE}" type="datetimeFigureOut">
              <a:rPr lang="en-GB" smtClean="0"/>
              <a:pPr/>
              <a:t>04/06/2018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453198-C327-4EEE-A42F-F5BE835F9A7D}" type="slidenum">
              <a:rPr lang="en-GB" smtClean="0"/>
              <a:pPr/>
              <a:t>‹#›</a:t>
            </a:fld>
            <a:endParaRPr lang="en-GB"/>
          </a:p>
        </p:txBody>
      </p:sp>
    </p:spTree>
    <p:extLst>
      <p:ext uri="{BB962C8B-B14F-4D97-AF65-F5344CB8AC3E}">
        <p14:creationId xmlns:p14="http://schemas.microsoft.com/office/powerpoint/2010/main" xmlns="" val="300849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87F91-825A-41F5-8478-C4C1FBE095FE}" type="datetimeFigureOut">
              <a:rPr lang="en-GB" smtClean="0"/>
              <a:pPr/>
              <a:t>04/06/2018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453198-C327-4EEE-A42F-F5BE835F9A7D}" type="slidenum">
              <a:rPr lang="en-GB" smtClean="0"/>
              <a:pPr/>
              <a:t>‹#›</a:t>
            </a:fld>
            <a:endParaRPr lang="en-GB"/>
          </a:p>
        </p:txBody>
      </p:sp>
    </p:spTree>
    <p:extLst>
      <p:ext uri="{BB962C8B-B14F-4D97-AF65-F5344CB8AC3E}">
        <p14:creationId xmlns:p14="http://schemas.microsoft.com/office/powerpoint/2010/main" xmlns="" val="2617572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1A787F91-825A-41F5-8478-C4C1FBE095FE}" type="datetimeFigureOut">
              <a:rPr lang="en-GB" smtClean="0"/>
              <a:pPr/>
              <a:t>04/06/2018</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E2453198-C327-4EEE-A42F-F5BE835F9A7D}" type="slidenum">
              <a:rPr lang="en-GB" smtClean="0"/>
              <a:pPr/>
              <a:t>‹#›</a:t>
            </a:fld>
            <a:endParaRPr lang="en-GB"/>
          </a:p>
        </p:txBody>
      </p:sp>
    </p:spTree>
    <p:extLst>
      <p:ext uri="{BB962C8B-B14F-4D97-AF65-F5344CB8AC3E}">
        <p14:creationId xmlns:p14="http://schemas.microsoft.com/office/powerpoint/2010/main" xmlns="" val="3408156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A787F91-825A-41F5-8478-C4C1FBE095FE}" type="datetimeFigureOut">
              <a:rPr lang="en-GB" smtClean="0"/>
              <a:pPr/>
              <a:t>04/06/2018</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E2453198-C327-4EEE-A42F-F5BE835F9A7D}" type="slidenum">
              <a:rPr lang="en-GB" smtClean="0"/>
              <a:pPr/>
              <a:t>‹#›</a:t>
            </a:fld>
            <a:endParaRPr lang="en-GB"/>
          </a:p>
        </p:txBody>
      </p:sp>
    </p:spTree>
    <p:extLst>
      <p:ext uri="{BB962C8B-B14F-4D97-AF65-F5344CB8AC3E}">
        <p14:creationId xmlns:p14="http://schemas.microsoft.com/office/powerpoint/2010/main" xmlns="" val="394362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A787F91-825A-41F5-8478-C4C1FBE095FE}" type="datetimeFigureOut">
              <a:rPr lang="en-GB" smtClean="0"/>
              <a:pPr/>
              <a:t>04/06/2018</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E2453198-C327-4EEE-A42F-F5BE835F9A7D}" type="slidenum">
              <a:rPr lang="en-GB" smtClean="0"/>
              <a:pPr/>
              <a:t>‹#›</a:t>
            </a:fld>
            <a:endParaRPr lang="en-GB"/>
          </a:p>
        </p:txBody>
      </p:sp>
    </p:spTree>
    <p:extLst>
      <p:ext uri="{BB962C8B-B14F-4D97-AF65-F5344CB8AC3E}">
        <p14:creationId xmlns:p14="http://schemas.microsoft.com/office/powerpoint/2010/main" xmlns="" val="2326362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Crisis? What (housing)crisis? </a:t>
            </a:r>
            <a:endParaRPr lang="en-GB" dirty="0"/>
          </a:p>
        </p:txBody>
      </p:sp>
      <p:sp>
        <p:nvSpPr>
          <p:cNvPr id="3" name="Subtitle 2"/>
          <p:cNvSpPr>
            <a:spLocks noGrp="1"/>
          </p:cNvSpPr>
          <p:nvPr>
            <p:ph type="subTitle" idx="1"/>
          </p:nvPr>
        </p:nvSpPr>
        <p:spPr/>
        <p:txBody>
          <a:bodyPr>
            <a:normAutofit lnSpcReduction="10000"/>
          </a:bodyPr>
          <a:lstStyle/>
          <a:p>
            <a:r>
              <a:rPr lang="en-GB" dirty="0" smtClean="0"/>
              <a:t>Calderdale CLT 4 June 2018</a:t>
            </a:r>
          </a:p>
          <a:p>
            <a:r>
              <a:rPr lang="en-GB" dirty="0" smtClean="0"/>
              <a:t>Dr Alison Wallace, Centre for Housing Policy, SPSW</a:t>
            </a:r>
          </a:p>
          <a:p>
            <a:r>
              <a:rPr lang="en-GB" dirty="0" smtClean="0"/>
              <a:t>alison.wallace@york.ac.uk </a:t>
            </a:r>
          </a:p>
          <a:p>
            <a:endParaRPr lang="en-GB" dirty="0"/>
          </a:p>
        </p:txBody>
      </p:sp>
      <p:pic>
        <p:nvPicPr>
          <p:cNvPr id="4"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67648" y="479928"/>
            <a:ext cx="2425767" cy="880813"/>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6075" y="287943"/>
            <a:ext cx="3117620" cy="1225547"/>
          </a:xfrm>
          <a:prstGeom prst="rect">
            <a:avLst/>
          </a:prstGeom>
        </p:spPr>
      </p:pic>
    </p:spTree>
    <p:extLst>
      <p:ext uri="{BB962C8B-B14F-4D97-AF65-F5344CB8AC3E}">
        <p14:creationId xmlns:p14="http://schemas.microsoft.com/office/powerpoint/2010/main" xmlns="" val="3406656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304292"/>
            <a:ext cx="5575131" cy="593175"/>
          </a:xfrm>
        </p:spPr>
        <p:txBody>
          <a:bodyPr>
            <a:normAutofit fontScale="90000"/>
          </a:bodyPr>
          <a:lstStyle/>
          <a:p>
            <a:r>
              <a:rPr lang="en-GB" dirty="0" smtClean="0"/>
              <a:t>Housing policy matters</a:t>
            </a:r>
            <a:endParaRPr lang="en-GB" dirty="0"/>
          </a:p>
        </p:txBody>
      </p:sp>
      <p:sp>
        <p:nvSpPr>
          <p:cNvPr id="3" name="Content Placeholder 2"/>
          <p:cNvSpPr>
            <a:spLocks noGrp="1"/>
          </p:cNvSpPr>
          <p:nvPr>
            <p:ph idx="1"/>
          </p:nvPr>
        </p:nvSpPr>
        <p:spPr>
          <a:xfrm>
            <a:off x="402336" y="1097110"/>
            <a:ext cx="11332464" cy="5760890"/>
          </a:xfrm>
        </p:spPr>
        <p:txBody>
          <a:bodyPr>
            <a:normAutofit/>
          </a:bodyPr>
          <a:lstStyle/>
          <a:p>
            <a:r>
              <a:rPr lang="en-GB" sz="2600" dirty="0" smtClean="0"/>
              <a:t>Housing has long been a “wobbly pillar” of the welfare state as frequently privately provided</a:t>
            </a:r>
          </a:p>
          <a:p>
            <a:r>
              <a:rPr lang="en-GB" sz="2600" dirty="0" smtClean="0"/>
              <a:t>UK has a </a:t>
            </a:r>
            <a:r>
              <a:rPr lang="en-GB" sz="2600" dirty="0"/>
              <a:t>deeply dysfunctional </a:t>
            </a:r>
            <a:r>
              <a:rPr lang="en-GB" sz="2600" dirty="0" smtClean="0"/>
              <a:t>housing system in the UK</a:t>
            </a:r>
            <a:endParaRPr lang="en-GB" sz="2600" dirty="0"/>
          </a:p>
          <a:p>
            <a:r>
              <a:rPr lang="en-GB" sz="2600" dirty="0" smtClean="0"/>
              <a:t>20</a:t>
            </a:r>
            <a:r>
              <a:rPr lang="en-GB" sz="2600" baseline="30000" dirty="0" smtClean="0"/>
              <a:t>th</a:t>
            </a:r>
            <a:r>
              <a:rPr lang="en-GB" sz="2600" dirty="0" smtClean="0"/>
              <a:t> century one of state intervention in failing market</a:t>
            </a:r>
          </a:p>
          <a:p>
            <a:r>
              <a:rPr lang="en-GB" sz="2600" dirty="0" smtClean="0"/>
              <a:t>But 30 years (or more) shift towards recommodification and marketisation of all sectors of housing system</a:t>
            </a:r>
          </a:p>
          <a:p>
            <a:r>
              <a:rPr lang="en-GB" sz="2600" dirty="0" smtClean="0"/>
              <a:t>Driving inequality as greater wealth accumulates for some while others homelessness or unsatisfactorily housed.</a:t>
            </a:r>
          </a:p>
          <a:p>
            <a:r>
              <a:rPr lang="en-GB" sz="2600" dirty="0" smtClean="0"/>
              <a:t>Policy levers on public and private players include land acquisition and control, direct provision, subsidies, underwriting debt, equity stakes, taxation </a:t>
            </a:r>
          </a:p>
          <a:p>
            <a:r>
              <a:rPr lang="en-GB" sz="2600" dirty="0" smtClean="0"/>
              <a:t>Need long-term cross party commitment to overcome entrenched problems</a:t>
            </a:r>
          </a:p>
          <a:p>
            <a:endParaRPr lang="en-GB" sz="2600" dirty="0"/>
          </a:p>
        </p:txBody>
      </p:sp>
    </p:spTree>
    <p:extLst>
      <p:ext uri="{BB962C8B-B14F-4D97-AF65-F5344CB8AC3E}">
        <p14:creationId xmlns:p14="http://schemas.microsoft.com/office/powerpoint/2010/main" xmlns="" val="3068769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6226" y="252248"/>
            <a:ext cx="5965524" cy="449231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57711" y="126124"/>
            <a:ext cx="5672922" cy="3541001"/>
          </a:xfrm>
          <a:prstGeom prst="rect">
            <a:avLst/>
          </a:prstGeom>
        </p:spPr>
      </p:pic>
      <p:pic>
        <p:nvPicPr>
          <p:cNvPr id="7" name="Picture 6"/>
          <p:cNvPicPr>
            <a:picLocks noChangeAspect="1"/>
          </p:cNvPicPr>
          <p:nvPr/>
        </p:nvPicPr>
        <p:blipFill>
          <a:blip r:embed="rId5" cstate="print"/>
          <a:stretch>
            <a:fillRect/>
          </a:stretch>
        </p:blipFill>
        <p:spPr>
          <a:xfrm>
            <a:off x="4629840" y="3667125"/>
            <a:ext cx="8515350" cy="58674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85110" y="3667125"/>
            <a:ext cx="6381750" cy="3190875"/>
          </a:xfrm>
          <a:prstGeom prst="rect">
            <a:avLst/>
          </a:prstGeom>
        </p:spPr>
      </p:pic>
    </p:spTree>
    <p:extLst>
      <p:ext uri="{BB962C8B-B14F-4D97-AF65-F5344CB8AC3E}">
        <p14:creationId xmlns:p14="http://schemas.microsoft.com/office/powerpoint/2010/main" xmlns="" val="1254264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1566" y="264352"/>
            <a:ext cx="5905500" cy="393382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82861" y="264352"/>
            <a:ext cx="6993467" cy="3933825"/>
          </a:xfrm>
          <a:prstGeom prst="rect">
            <a:avLst/>
          </a:prstGeom>
        </p:spPr>
      </p:pic>
      <p:sp>
        <p:nvSpPr>
          <p:cNvPr id="6" name="Content Placeholder 5"/>
          <p:cNvSpPr>
            <a:spLocks noGrp="1"/>
          </p:cNvSpPr>
          <p:nvPr>
            <p:ph type="subTitle" idx="1"/>
          </p:nvPr>
        </p:nvSpPr>
        <p:spPr>
          <a:xfrm>
            <a:off x="451566" y="4352544"/>
            <a:ext cx="11624762" cy="2253208"/>
          </a:xfrm>
        </p:spPr>
        <p:txBody>
          <a:bodyPr>
            <a:normAutofit fontScale="47500" lnSpcReduction="20000"/>
          </a:bodyPr>
          <a:lstStyle/>
          <a:p>
            <a:pPr marL="0" indent="0" algn="l">
              <a:buNone/>
            </a:pPr>
            <a:r>
              <a:rPr lang="en-GB" sz="5900" b="1" dirty="0">
                <a:solidFill>
                  <a:schemeClr val="tx1"/>
                </a:solidFill>
              </a:rPr>
              <a:t>Failing housing system. </a:t>
            </a:r>
            <a:endParaRPr lang="en-GB" sz="5900" b="1" dirty="0" smtClean="0">
              <a:solidFill>
                <a:schemeClr val="tx1"/>
              </a:solidFill>
            </a:endParaRPr>
          </a:p>
          <a:p>
            <a:pPr marL="0" indent="0" algn="l">
              <a:buNone/>
            </a:pPr>
            <a:r>
              <a:rPr lang="en-GB" sz="5900" dirty="0" smtClean="0">
                <a:solidFill>
                  <a:schemeClr val="tx1"/>
                </a:solidFill>
              </a:rPr>
              <a:t>Rough sleeping </a:t>
            </a:r>
            <a:r>
              <a:rPr lang="en-GB" sz="5900" dirty="0">
                <a:solidFill>
                  <a:schemeClr val="tx1"/>
                </a:solidFill>
              </a:rPr>
              <a:t>increased </a:t>
            </a:r>
            <a:r>
              <a:rPr lang="en-GB" sz="5900" dirty="0" smtClean="0">
                <a:solidFill>
                  <a:schemeClr val="tx1"/>
                </a:solidFill>
              </a:rPr>
              <a:t>18% </a:t>
            </a:r>
            <a:r>
              <a:rPr lang="en-GB" sz="5900" dirty="0">
                <a:solidFill>
                  <a:schemeClr val="tx1"/>
                </a:solidFill>
              </a:rPr>
              <a:t>since </a:t>
            </a:r>
            <a:r>
              <a:rPr lang="en-GB" sz="5900" dirty="0" smtClean="0">
                <a:solidFill>
                  <a:schemeClr val="tx1"/>
                </a:solidFill>
              </a:rPr>
              <a:t>2016, </a:t>
            </a:r>
            <a:r>
              <a:rPr lang="en-GB" sz="5900" dirty="0">
                <a:solidFill>
                  <a:schemeClr val="tx1"/>
                </a:solidFill>
              </a:rPr>
              <a:t>and </a:t>
            </a:r>
            <a:r>
              <a:rPr lang="en-GB" sz="5900" dirty="0" smtClean="0">
                <a:solidFill>
                  <a:schemeClr val="tx1"/>
                </a:solidFill>
              </a:rPr>
              <a:t>170% </a:t>
            </a:r>
            <a:r>
              <a:rPr lang="en-GB" sz="5900" dirty="0">
                <a:solidFill>
                  <a:schemeClr val="tx1"/>
                </a:solidFill>
              </a:rPr>
              <a:t>since 2010. </a:t>
            </a:r>
            <a:endParaRPr lang="en-GB" sz="5900" dirty="0" smtClean="0">
              <a:solidFill>
                <a:schemeClr val="tx1"/>
              </a:solidFill>
            </a:endParaRPr>
          </a:p>
          <a:p>
            <a:pPr marL="0" indent="0" algn="l">
              <a:buNone/>
            </a:pPr>
            <a:r>
              <a:rPr lang="en-GB" sz="5900" dirty="0"/>
              <a:t>4,751</a:t>
            </a:r>
            <a:r>
              <a:rPr lang="en-GB" sz="5900" dirty="0" smtClean="0">
                <a:solidFill>
                  <a:schemeClr val="tx1"/>
                </a:solidFill>
              </a:rPr>
              <a:t> </a:t>
            </a:r>
            <a:r>
              <a:rPr lang="en-GB" sz="5900" dirty="0">
                <a:solidFill>
                  <a:schemeClr val="tx1"/>
                </a:solidFill>
              </a:rPr>
              <a:t>were found sleeping out Autumn </a:t>
            </a:r>
            <a:r>
              <a:rPr lang="en-GB" sz="5900" dirty="0" smtClean="0">
                <a:solidFill>
                  <a:schemeClr val="tx1"/>
                </a:solidFill>
              </a:rPr>
              <a:t>2017 </a:t>
            </a:r>
            <a:r>
              <a:rPr lang="en-GB" sz="5900" i="1" dirty="0" smtClean="0">
                <a:solidFill>
                  <a:schemeClr val="tx1"/>
                </a:solidFill>
              </a:rPr>
              <a:t>(DCLG)</a:t>
            </a:r>
            <a:r>
              <a:rPr lang="en-GB" sz="5900" dirty="0" smtClean="0">
                <a:solidFill>
                  <a:schemeClr val="tx1"/>
                </a:solidFill>
              </a:rPr>
              <a:t> </a:t>
            </a:r>
          </a:p>
          <a:p>
            <a:pPr marL="0" indent="0" algn="l">
              <a:buNone/>
            </a:pPr>
            <a:r>
              <a:rPr lang="en-GB" sz="5900" dirty="0" smtClean="0"/>
              <a:t>Households accepted as homeless up 43% and in </a:t>
            </a:r>
            <a:r>
              <a:rPr lang="en-GB" sz="5900" dirty="0"/>
              <a:t>temporary accommodation </a:t>
            </a:r>
            <a:r>
              <a:rPr lang="en-GB" sz="5900" dirty="0" smtClean="0"/>
              <a:t>up 60% since 2011 (House of Commons Library</a:t>
            </a:r>
            <a:r>
              <a:rPr lang="en-GB" sz="2400" dirty="0" smtClean="0"/>
              <a:t>)</a:t>
            </a:r>
            <a:endParaRPr lang="en-GB" sz="2400" dirty="0">
              <a:solidFill>
                <a:schemeClr val="tx1"/>
              </a:solidFill>
            </a:endParaRPr>
          </a:p>
        </p:txBody>
      </p:sp>
    </p:spTree>
    <p:extLst>
      <p:ext uri="{BB962C8B-B14F-4D97-AF65-F5344CB8AC3E}">
        <p14:creationId xmlns:p14="http://schemas.microsoft.com/office/powerpoint/2010/main" xmlns="" val="116255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28488" y="4378816"/>
            <a:ext cx="10869769" cy="2174384"/>
          </a:xfrm>
        </p:spPr>
        <p:txBody>
          <a:bodyPr>
            <a:normAutofit/>
          </a:bodyPr>
          <a:lstStyle/>
          <a:p>
            <a:pPr marL="0" indent="0">
              <a:buNone/>
            </a:pPr>
            <a:r>
              <a:rPr lang="en-US" sz="2400" b="1" dirty="0">
                <a:solidFill>
                  <a:schemeClr val="tx1"/>
                </a:solidFill>
              </a:rPr>
              <a:t>Private rented sector does not meet needs </a:t>
            </a:r>
            <a:r>
              <a:rPr lang="en-US" sz="2400" b="1" dirty="0" smtClean="0">
                <a:solidFill>
                  <a:schemeClr val="tx1"/>
                </a:solidFill>
              </a:rPr>
              <a:t>of all</a:t>
            </a:r>
          </a:p>
          <a:p>
            <a:pPr marL="0" indent="0">
              <a:buNone/>
            </a:pPr>
            <a:r>
              <a:rPr lang="en-US" sz="2400" dirty="0" smtClean="0">
                <a:solidFill>
                  <a:schemeClr val="tx1"/>
                </a:solidFill>
              </a:rPr>
              <a:t>27% </a:t>
            </a:r>
            <a:r>
              <a:rPr lang="en-US" sz="2400" dirty="0">
                <a:solidFill>
                  <a:schemeClr val="tx1"/>
                </a:solidFill>
              </a:rPr>
              <a:t>of privately rented homes were ‘non-decent’, </a:t>
            </a:r>
            <a:r>
              <a:rPr lang="en-US" sz="2400" dirty="0" smtClean="0">
                <a:solidFill>
                  <a:schemeClr val="tx1"/>
                </a:solidFill>
              </a:rPr>
              <a:t>38% </a:t>
            </a:r>
            <a:r>
              <a:rPr lang="en-US" sz="2400" dirty="0">
                <a:solidFill>
                  <a:schemeClr val="tx1"/>
                </a:solidFill>
              </a:rPr>
              <a:t>of private lets include children (EHS, </a:t>
            </a:r>
            <a:r>
              <a:rPr lang="en-US" sz="2400" dirty="0" smtClean="0">
                <a:solidFill>
                  <a:schemeClr val="tx1"/>
                </a:solidFill>
              </a:rPr>
              <a:t>2016/17). </a:t>
            </a:r>
          </a:p>
          <a:p>
            <a:pPr marL="0" indent="0">
              <a:buNone/>
            </a:pPr>
            <a:r>
              <a:rPr lang="en-US" sz="2400" dirty="0" smtClean="0">
                <a:solidFill>
                  <a:schemeClr val="tx1"/>
                </a:solidFill>
              </a:rPr>
              <a:t>Rents </a:t>
            </a:r>
            <a:r>
              <a:rPr lang="en-US" sz="2400" dirty="0">
                <a:solidFill>
                  <a:schemeClr val="tx1"/>
                </a:solidFill>
              </a:rPr>
              <a:t>in England increased </a:t>
            </a:r>
            <a:r>
              <a:rPr lang="en-US" sz="2400" dirty="0" smtClean="0">
                <a:solidFill>
                  <a:schemeClr val="tx1"/>
                </a:solidFill>
              </a:rPr>
              <a:t>16% 2011-2017 </a:t>
            </a:r>
            <a:r>
              <a:rPr lang="en-US" sz="2400" dirty="0">
                <a:solidFill>
                  <a:schemeClr val="tx1"/>
                </a:solidFill>
              </a:rPr>
              <a:t>(ONS, </a:t>
            </a:r>
            <a:r>
              <a:rPr lang="en-US" sz="2400" dirty="0" smtClean="0">
                <a:solidFill>
                  <a:schemeClr val="tx1"/>
                </a:solidFill>
              </a:rPr>
              <a:t>2017), </a:t>
            </a:r>
            <a:r>
              <a:rPr lang="en-US" sz="2400" i="1" dirty="0">
                <a:solidFill>
                  <a:schemeClr val="tx1"/>
                </a:solidFill>
              </a:rPr>
              <a:t>real</a:t>
            </a:r>
            <a:r>
              <a:rPr lang="en-US" sz="2400" dirty="0">
                <a:solidFill>
                  <a:schemeClr val="tx1"/>
                </a:solidFill>
              </a:rPr>
              <a:t> earnings increased  </a:t>
            </a:r>
            <a:r>
              <a:rPr lang="en-US" sz="2400" dirty="0" smtClean="0">
                <a:solidFill>
                  <a:schemeClr val="tx1"/>
                </a:solidFill>
              </a:rPr>
              <a:t>4% </a:t>
            </a:r>
            <a:r>
              <a:rPr lang="en-US" sz="2400" dirty="0">
                <a:solidFill>
                  <a:schemeClr val="tx1"/>
                </a:solidFill>
              </a:rPr>
              <a:t>(ONS, 2017)</a:t>
            </a:r>
          </a:p>
          <a:p>
            <a:endParaRPr lang="en-GB" sz="2400"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5583" y="654273"/>
            <a:ext cx="6211480" cy="32351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72973" y="370938"/>
            <a:ext cx="4825284" cy="3618963"/>
          </a:xfrm>
          <a:prstGeom prst="rect">
            <a:avLst/>
          </a:prstGeom>
        </p:spPr>
      </p:pic>
    </p:spTree>
    <p:extLst>
      <p:ext uri="{BB962C8B-B14F-4D97-AF65-F5344CB8AC3E}">
        <p14:creationId xmlns:p14="http://schemas.microsoft.com/office/powerpoint/2010/main" xmlns="" val="4283407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28488" y="4378816"/>
            <a:ext cx="10869769" cy="1983347"/>
          </a:xfrm>
        </p:spPr>
        <p:txBody>
          <a:bodyPr>
            <a:normAutofit fontScale="92500"/>
          </a:bodyPr>
          <a:lstStyle/>
          <a:p>
            <a:pPr marL="0" indent="0">
              <a:buNone/>
            </a:pPr>
            <a:r>
              <a:rPr lang="en-US" sz="2400" b="1" dirty="0" smtClean="0">
                <a:solidFill>
                  <a:schemeClr val="tx1"/>
                </a:solidFill>
              </a:rPr>
              <a:t>Limited access to social housing</a:t>
            </a:r>
          </a:p>
          <a:p>
            <a:pPr marL="0" indent="0">
              <a:buNone/>
            </a:pPr>
            <a:r>
              <a:rPr lang="en-US" sz="2400" dirty="0" smtClean="0">
                <a:solidFill>
                  <a:schemeClr val="tx1"/>
                </a:solidFill>
              </a:rPr>
              <a:t>1.2 million on local authority waiting lists </a:t>
            </a:r>
          </a:p>
          <a:p>
            <a:pPr marL="0" indent="0">
              <a:buNone/>
            </a:pPr>
            <a:r>
              <a:rPr lang="en-GB" sz="2400" dirty="0" smtClean="0">
                <a:solidFill>
                  <a:schemeClr val="tx1"/>
                </a:solidFill>
              </a:rPr>
              <a:t>379,000 lettings during 2014/15 and falling – only </a:t>
            </a:r>
            <a:r>
              <a:rPr lang="en-GB" sz="2400" dirty="0" smtClean="0"/>
              <a:t>231,000 </a:t>
            </a:r>
            <a:r>
              <a:rPr lang="en-GB" sz="2400" dirty="0"/>
              <a:t>in </a:t>
            </a:r>
            <a:r>
              <a:rPr lang="en-GB" sz="2400" dirty="0" smtClean="0"/>
              <a:t>2016/17 (40% fall 2 years)</a:t>
            </a:r>
            <a:endParaRPr lang="en-GB" sz="2400" dirty="0" smtClean="0">
              <a:solidFill>
                <a:schemeClr val="tx1"/>
              </a:solidFill>
            </a:endParaRPr>
          </a:p>
          <a:p>
            <a:pPr marL="0" indent="0">
              <a:buNone/>
            </a:pPr>
            <a:r>
              <a:rPr lang="en-GB" sz="2400" dirty="0" smtClean="0"/>
              <a:t>12,826 Right to Buy sales 2016/17 but only 41,530 ‘affordable’ starts (England) (DCLG)</a:t>
            </a:r>
            <a:endParaRPr lang="en-GB" sz="2400" dirty="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66705" y="-52303"/>
            <a:ext cx="6115132" cy="406680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4755" y="111281"/>
            <a:ext cx="5401950" cy="4057763"/>
          </a:xfrm>
          <a:prstGeom prst="rect">
            <a:avLst/>
          </a:prstGeom>
        </p:spPr>
      </p:pic>
    </p:spTree>
    <p:extLst>
      <p:ext uri="{BB962C8B-B14F-4D97-AF65-F5344CB8AC3E}">
        <p14:creationId xmlns:p14="http://schemas.microsoft.com/office/powerpoint/2010/main" xmlns="" val="2048173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28488" y="4378816"/>
            <a:ext cx="10869769" cy="1983347"/>
          </a:xfrm>
        </p:spPr>
        <p:txBody>
          <a:bodyPr>
            <a:normAutofit fontScale="92500" lnSpcReduction="10000"/>
          </a:bodyPr>
          <a:lstStyle/>
          <a:p>
            <a:pPr marL="0" indent="0">
              <a:buNone/>
            </a:pPr>
            <a:r>
              <a:rPr lang="en-US" sz="2400" b="1" dirty="0" smtClean="0">
                <a:solidFill>
                  <a:schemeClr val="tx1"/>
                </a:solidFill>
              </a:rPr>
              <a:t>Homeownership unaffordable? </a:t>
            </a:r>
          </a:p>
          <a:p>
            <a:pPr marL="0" indent="0">
              <a:buNone/>
            </a:pPr>
            <a:r>
              <a:rPr lang="en-GB" sz="2400" dirty="0" smtClean="0"/>
              <a:t>35% of first time buyers had </a:t>
            </a:r>
            <a:r>
              <a:rPr lang="en-GB" sz="2400" dirty="0"/>
              <a:t>help from friends and family </a:t>
            </a:r>
            <a:r>
              <a:rPr lang="en-GB" sz="2400" dirty="0" smtClean="0"/>
              <a:t>(up 21% 1994-5) and 10% used inherited money (up from 3% 1994-5)</a:t>
            </a:r>
          </a:p>
          <a:p>
            <a:pPr marL="0" indent="0">
              <a:buNone/>
            </a:pPr>
            <a:r>
              <a:rPr lang="en-GB" sz="2400" dirty="0" smtClean="0">
                <a:solidFill>
                  <a:schemeClr val="tx1"/>
                </a:solidFill>
              </a:rPr>
              <a:t>72% first time buyers in 4</a:t>
            </a:r>
            <a:r>
              <a:rPr lang="en-GB" sz="2400" baseline="30000" dirty="0" smtClean="0">
                <a:solidFill>
                  <a:schemeClr val="tx1"/>
                </a:solidFill>
              </a:rPr>
              <a:t>th</a:t>
            </a:r>
            <a:r>
              <a:rPr lang="en-GB" sz="2400" dirty="0" smtClean="0">
                <a:solidFill>
                  <a:schemeClr val="tx1"/>
                </a:solidFill>
              </a:rPr>
              <a:t> and 5</a:t>
            </a:r>
            <a:r>
              <a:rPr lang="en-GB" sz="2400" baseline="30000" dirty="0" smtClean="0">
                <a:solidFill>
                  <a:schemeClr val="tx1"/>
                </a:solidFill>
              </a:rPr>
              <a:t>th</a:t>
            </a:r>
            <a:r>
              <a:rPr lang="en-GB" sz="2400" dirty="0" smtClean="0">
                <a:solidFill>
                  <a:schemeClr val="tx1"/>
                </a:solidFill>
              </a:rPr>
              <a:t> income quintiles (2015/16)</a:t>
            </a:r>
          </a:p>
          <a:p>
            <a:pPr marL="0" indent="0">
              <a:buNone/>
            </a:pPr>
            <a:r>
              <a:rPr lang="en-US" sz="2400" dirty="0" smtClean="0">
                <a:solidFill>
                  <a:schemeClr val="tx1"/>
                </a:solidFill>
              </a:rPr>
              <a:t>72% new buyers were couples (up 63% 1994-5) (DCLG 2016/17)</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8487" y="524933"/>
            <a:ext cx="5785557" cy="347133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29723" y="524933"/>
            <a:ext cx="6942668" cy="3471334"/>
          </a:xfrm>
          <a:prstGeom prst="rect">
            <a:avLst/>
          </a:prstGeom>
        </p:spPr>
      </p:pic>
    </p:spTree>
    <p:extLst>
      <p:ext uri="{BB962C8B-B14F-4D97-AF65-F5344CB8AC3E}">
        <p14:creationId xmlns:p14="http://schemas.microsoft.com/office/powerpoint/2010/main" xmlns="" val="2249167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62354" y="4006282"/>
            <a:ext cx="10869769" cy="2546918"/>
          </a:xfrm>
        </p:spPr>
        <p:txBody>
          <a:bodyPr>
            <a:normAutofit lnSpcReduction="10000"/>
          </a:bodyPr>
          <a:lstStyle/>
          <a:p>
            <a:pPr marL="0" indent="0">
              <a:buNone/>
            </a:pPr>
            <a:r>
              <a:rPr lang="en-US" sz="2400" b="1" dirty="0" smtClean="0">
                <a:solidFill>
                  <a:schemeClr val="tx1"/>
                </a:solidFill>
              </a:rPr>
              <a:t>Housing as a store of wealth</a:t>
            </a:r>
          </a:p>
          <a:p>
            <a:pPr marL="0" indent="0">
              <a:buNone/>
            </a:pPr>
            <a:r>
              <a:rPr lang="en-GB" sz="2400" dirty="0">
                <a:solidFill>
                  <a:schemeClr val="tx1"/>
                </a:solidFill>
              </a:rPr>
              <a:t>Estimated £37bn flowed into London’s property market from overseas between 2006- 2013 </a:t>
            </a:r>
            <a:r>
              <a:rPr lang="en-GB" sz="2400" dirty="0" smtClean="0">
                <a:solidFill>
                  <a:schemeClr val="tx1"/>
                </a:solidFill>
              </a:rPr>
              <a:t>(Atkinson) </a:t>
            </a:r>
          </a:p>
          <a:p>
            <a:pPr marL="0" indent="0">
              <a:buNone/>
            </a:pPr>
            <a:r>
              <a:rPr lang="en-GB" sz="2400" dirty="0" smtClean="0">
                <a:solidFill>
                  <a:schemeClr val="tx1"/>
                </a:solidFill>
              </a:rPr>
              <a:t>£</a:t>
            </a:r>
            <a:r>
              <a:rPr lang="en-GB" sz="2400" dirty="0">
                <a:solidFill>
                  <a:schemeClr val="tx1"/>
                </a:solidFill>
              </a:rPr>
              <a:t>170bn of UK real estate held by more than 30,000 tax haven </a:t>
            </a:r>
            <a:r>
              <a:rPr lang="en-GB" sz="2400" dirty="0" smtClean="0">
                <a:solidFill>
                  <a:schemeClr val="tx1"/>
                </a:solidFill>
              </a:rPr>
              <a:t>companies </a:t>
            </a:r>
            <a:r>
              <a:rPr lang="en-GB" sz="2400" dirty="0">
                <a:solidFill>
                  <a:schemeClr val="tx1"/>
                </a:solidFill>
              </a:rPr>
              <a:t>(Atkinson) </a:t>
            </a:r>
          </a:p>
          <a:p>
            <a:pPr marL="0" indent="0">
              <a:buNone/>
            </a:pPr>
            <a:r>
              <a:rPr lang="en-GB" sz="2400" dirty="0" smtClean="0">
                <a:solidFill>
                  <a:schemeClr val="tx1"/>
                </a:solidFill>
              </a:rPr>
              <a:t>More prosaically, housing equity tied to pension planning, impact on incentives to downsize, buy to let and wealth inequalities.</a:t>
            </a:r>
          </a:p>
          <a:p>
            <a:pPr marL="0" indent="0">
              <a:buNone/>
            </a:pPr>
            <a:endParaRPr lang="en-GB" sz="2400" dirty="0">
              <a:solidFill>
                <a:schemeClr val="tx1"/>
              </a:solidFill>
            </a:endParaRPr>
          </a:p>
          <a:p>
            <a:pPr marL="0" indent="0">
              <a:buNone/>
            </a:pPr>
            <a:endParaRPr lang="en-GB" sz="2400" dirty="0" smtClean="0">
              <a:solidFill>
                <a:schemeClr val="tx1"/>
              </a:solidFill>
            </a:endParaRPr>
          </a:p>
          <a:p>
            <a:pPr marL="0" indent="0">
              <a:buNone/>
            </a:pPr>
            <a:endParaRPr lang="en-GB" sz="2400" dirty="0">
              <a:solidFill>
                <a:schemeClr val="tx1"/>
              </a:solidFill>
            </a:endParaRPr>
          </a:p>
        </p:txBody>
      </p:sp>
      <p:pic>
        <p:nvPicPr>
          <p:cNvPr id="8" name="Picture 6" descr="http://cdn.archinect.net/images/650x/qf/qfayo4hqo7v9xbax.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066800" y="457559"/>
            <a:ext cx="5520266" cy="3312996"/>
          </a:xfrm>
          <a:prstGeom prst="rect">
            <a:avLst/>
          </a:prstGeom>
          <a:ln>
            <a:noFill/>
          </a:ln>
          <a:effectLst>
            <a:softEdge rad="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43600" y="435466"/>
            <a:ext cx="5960532" cy="3352799"/>
          </a:xfrm>
          <a:prstGeom prst="rect">
            <a:avLst/>
          </a:prstGeom>
        </p:spPr>
      </p:pic>
    </p:spTree>
    <p:extLst>
      <p:ext uri="{BB962C8B-B14F-4D97-AF65-F5344CB8AC3E}">
        <p14:creationId xmlns:p14="http://schemas.microsoft.com/office/powerpoint/2010/main" xmlns="" val="4164437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372026"/>
            <a:ext cx="7729728" cy="779441"/>
          </a:xfrm>
        </p:spPr>
        <p:txBody>
          <a:bodyPr/>
          <a:lstStyle/>
          <a:p>
            <a:r>
              <a:rPr lang="en-GB" dirty="0" smtClean="0"/>
              <a:t>Are we building enough homes?</a:t>
            </a:r>
            <a:endParaRPr lang="en-GB" dirty="0"/>
          </a:p>
        </p:txBody>
      </p:sp>
      <p:sp>
        <p:nvSpPr>
          <p:cNvPr id="3" name="Content Placeholder 2"/>
          <p:cNvSpPr>
            <a:spLocks noGrp="1"/>
          </p:cNvSpPr>
          <p:nvPr>
            <p:ph idx="1"/>
          </p:nvPr>
        </p:nvSpPr>
        <p:spPr>
          <a:xfrm>
            <a:off x="1236133" y="1371600"/>
            <a:ext cx="10278534" cy="5300133"/>
          </a:xfrm>
        </p:spPr>
        <p:txBody>
          <a:bodyPr>
            <a:normAutofit fontScale="92500"/>
          </a:bodyPr>
          <a:lstStyle/>
          <a:p>
            <a:pPr marL="285750" indent="-285750">
              <a:buFont typeface="Arial" charset="0"/>
              <a:buChar char="•"/>
            </a:pPr>
            <a:r>
              <a:rPr lang="en-US" sz="2600" dirty="0" smtClean="0"/>
              <a:t>Estimated c.240,000 homes required annually, averaged 168,000 since 2001</a:t>
            </a:r>
          </a:p>
          <a:p>
            <a:pPr marL="285750" indent="-285750">
              <a:buFont typeface="Arial" charset="0"/>
              <a:buChar char="•"/>
            </a:pPr>
            <a:r>
              <a:rPr lang="en-US" sz="2600" dirty="0" smtClean="0"/>
              <a:t>Changing </a:t>
            </a:r>
            <a:r>
              <a:rPr lang="en-US" sz="2600" dirty="0"/>
              <a:t>demography – divorce, ageing, </a:t>
            </a:r>
            <a:r>
              <a:rPr lang="en-US" sz="2600" dirty="0" smtClean="0"/>
              <a:t>migration, solo </a:t>
            </a:r>
            <a:r>
              <a:rPr lang="en-US" sz="2600" dirty="0"/>
              <a:t>living produce more households</a:t>
            </a:r>
          </a:p>
          <a:p>
            <a:pPr marL="285750" indent="-285750">
              <a:buFont typeface="Arial" charset="0"/>
              <a:buChar char="•"/>
            </a:pPr>
            <a:r>
              <a:rPr lang="en-US" sz="2600" dirty="0" smtClean="0"/>
              <a:t>Absence </a:t>
            </a:r>
            <a:r>
              <a:rPr lang="en-US" sz="2600" dirty="0"/>
              <a:t>of public investment in housing </a:t>
            </a:r>
            <a:r>
              <a:rPr lang="en-US" sz="2600" dirty="0" smtClean="0"/>
              <a:t>since 1980s</a:t>
            </a:r>
          </a:p>
          <a:p>
            <a:pPr marL="285750" indent="-285750">
              <a:buFont typeface="Arial" charset="0"/>
              <a:buChar char="•"/>
            </a:pPr>
            <a:r>
              <a:rPr lang="en-US" sz="2600" dirty="0" smtClean="0"/>
              <a:t>Increasing over-reliance </a:t>
            </a:r>
            <a:r>
              <a:rPr lang="en-US" sz="2600" dirty="0"/>
              <a:t>on speculative house builders</a:t>
            </a:r>
          </a:p>
          <a:p>
            <a:pPr marL="285750" indent="-285750">
              <a:buFont typeface="Arial" charset="0"/>
              <a:buChar char="•"/>
            </a:pPr>
            <a:r>
              <a:rPr lang="en-US" sz="2600" dirty="0" smtClean="0"/>
              <a:t>Housebuilding risky, uncertain and expensive long term </a:t>
            </a:r>
            <a:r>
              <a:rPr lang="en-US" sz="2600" dirty="0" err="1" smtClean="0"/>
              <a:t>endeavour</a:t>
            </a:r>
            <a:endParaRPr lang="en-US" sz="2600" dirty="0" smtClean="0"/>
          </a:p>
          <a:p>
            <a:pPr marL="514350" lvl="1" indent="-285750">
              <a:buFont typeface="Arial" charset="0"/>
              <a:buChar char="•"/>
            </a:pPr>
            <a:r>
              <a:rPr lang="en-US" sz="2400" dirty="0" smtClean="0"/>
              <a:t>Land </a:t>
            </a:r>
            <a:r>
              <a:rPr lang="en-US" sz="2400" dirty="0"/>
              <a:t>ownership and planning limit small and community builders </a:t>
            </a:r>
          </a:p>
          <a:p>
            <a:pPr marL="514350" lvl="1" indent="-285750">
              <a:buFont typeface="Arial" charset="0"/>
              <a:buChar char="•"/>
            </a:pPr>
            <a:r>
              <a:rPr lang="en-US" sz="2400" dirty="0"/>
              <a:t>Cyclical outputs damage supply chains and contribute to skill shortages</a:t>
            </a:r>
          </a:p>
          <a:p>
            <a:pPr marL="285750" indent="-285750">
              <a:buFont typeface="Arial" charset="0"/>
              <a:buChar char="•"/>
            </a:pPr>
            <a:r>
              <a:rPr lang="en-US" sz="2600" dirty="0"/>
              <a:t>Building for rent counter-cyclical – private and social rent – and speeds </a:t>
            </a:r>
            <a:r>
              <a:rPr lang="en-US" sz="2600" dirty="0" smtClean="0"/>
              <a:t>outputs</a:t>
            </a:r>
          </a:p>
          <a:p>
            <a:pPr marL="285750" indent="-285750">
              <a:buFont typeface="Arial" charset="0"/>
              <a:buChar char="•"/>
            </a:pPr>
            <a:r>
              <a:rPr lang="en-US" sz="2600" dirty="0" smtClean="0"/>
              <a:t>Shift from bricks and mortar subsidies to personal subsidies (£ spent on housing benefit rather than new homes)</a:t>
            </a:r>
          </a:p>
          <a:p>
            <a:pPr marL="285750" indent="-285750">
              <a:buFont typeface="Arial" charset="0"/>
              <a:buChar char="•"/>
            </a:pPr>
            <a:endParaRPr lang="en-US" sz="2600" dirty="0"/>
          </a:p>
        </p:txBody>
      </p:sp>
    </p:spTree>
    <p:extLst>
      <p:ext uri="{BB962C8B-B14F-4D97-AF65-F5344CB8AC3E}">
        <p14:creationId xmlns:p14="http://schemas.microsoft.com/office/powerpoint/2010/main" xmlns="" val="2622689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41555" y="149153"/>
            <a:ext cx="8991600" cy="646913"/>
          </a:xfrm>
        </p:spPr>
        <p:txBody>
          <a:bodyPr>
            <a:normAutofit fontScale="90000"/>
          </a:bodyPr>
          <a:lstStyle/>
          <a:p>
            <a:r>
              <a:rPr lang="en-US" sz="4000" dirty="0" smtClean="0"/>
              <a:t>‘financialisation’ of housing</a:t>
            </a:r>
            <a:endParaRPr lang="en-US" dirty="0"/>
          </a:p>
        </p:txBody>
      </p:sp>
      <p:sp>
        <p:nvSpPr>
          <p:cNvPr id="5" name="Subtitle 4"/>
          <p:cNvSpPr>
            <a:spLocks noGrp="1"/>
          </p:cNvSpPr>
          <p:nvPr>
            <p:ph type="subTitle" idx="1"/>
          </p:nvPr>
        </p:nvSpPr>
        <p:spPr>
          <a:xfrm>
            <a:off x="468362" y="1146765"/>
            <a:ext cx="10902472" cy="5135700"/>
          </a:xfrm>
        </p:spPr>
        <p:txBody>
          <a:bodyPr>
            <a:normAutofit/>
          </a:bodyPr>
          <a:lstStyle/>
          <a:p>
            <a:pPr marL="457200" indent="-457200" algn="l">
              <a:buClr>
                <a:schemeClr val="tx1"/>
              </a:buClr>
              <a:buFont typeface="Arial" charset="0"/>
              <a:buChar char="•"/>
            </a:pPr>
            <a:r>
              <a:rPr lang="en-US" sz="4000" dirty="0" smtClean="0"/>
              <a:t>“</a:t>
            </a:r>
            <a:r>
              <a:rPr lang="en-US" sz="4000" i="1" dirty="0"/>
              <a:t>… structural changes in housing and financial markets and global investment whereby housing is treated as a commodity, a means of accumulating wealth and often as security for financial instruments that are traded and sold on global markets</a:t>
            </a:r>
            <a:r>
              <a:rPr lang="en-US" sz="4000" i="1" dirty="0" smtClean="0"/>
              <a:t>.” </a:t>
            </a:r>
          </a:p>
          <a:p>
            <a:pPr marL="457200" indent="-457200" algn="l">
              <a:buClr>
                <a:schemeClr val="tx1"/>
              </a:buClr>
              <a:buFont typeface="Arial" charset="0"/>
              <a:buChar char="•"/>
            </a:pPr>
            <a:r>
              <a:rPr lang="en-US" sz="4000" i="1" dirty="0" smtClean="0"/>
              <a:t>(UN Rapporteur on Housing Leilani </a:t>
            </a:r>
            <a:r>
              <a:rPr lang="en-US" sz="4000" i="1" dirty="0" err="1" smtClean="0"/>
              <a:t>Farha</a:t>
            </a:r>
            <a:r>
              <a:rPr lang="en-US" sz="4000" i="1" dirty="0" smtClean="0"/>
              <a:t> 2016)</a:t>
            </a:r>
          </a:p>
          <a:p>
            <a:pPr marL="457200" indent="-457200" algn="l">
              <a:buClr>
                <a:schemeClr val="tx1"/>
              </a:buClr>
              <a:buFont typeface="Arial" charset="0"/>
              <a:buChar char="•"/>
            </a:pPr>
            <a:endParaRPr lang="en-US" sz="2800" dirty="0" smtClean="0"/>
          </a:p>
          <a:p>
            <a:pPr algn="l"/>
            <a:endParaRPr lang="en-US" sz="2800" dirty="0" smtClean="0"/>
          </a:p>
          <a:p>
            <a:pPr marL="457200" indent="-457200" algn="l">
              <a:buFont typeface="Arial" charset="0"/>
              <a:buChar char="•"/>
            </a:pPr>
            <a:endParaRPr lang="en-US" sz="2800" dirty="0" smtClean="0"/>
          </a:p>
          <a:p>
            <a:pPr algn="l"/>
            <a:endParaRPr lang="en-US" sz="2800" dirty="0"/>
          </a:p>
        </p:txBody>
      </p:sp>
    </p:spTree>
    <p:extLst>
      <p:ext uri="{BB962C8B-B14F-4D97-AF65-F5344CB8AC3E}">
        <p14:creationId xmlns:p14="http://schemas.microsoft.com/office/powerpoint/2010/main" xmlns="" val="247933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1671</TotalTime>
  <Words>2757</Words>
  <Application>Microsoft Office PowerPoint</Application>
  <PresentationFormat>Custom</PresentationFormat>
  <Paragraphs>180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Parcel</vt:lpstr>
      <vt:lpstr>Crisis? What (housing)crisis? </vt:lpstr>
      <vt:lpstr>Slide 2</vt:lpstr>
      <vt:lpstr>Slide 3</vt:lpstr>
      <vt:lpstr>Slide 4</vt:lpstr>
      <vt:lpstr>Slide 5</vt:lpstr>
      <vt:lpstr>Slide 6</vt:lpstr>
      <vt:lpstr>Slide 7</vt:lpstr>
      <vt:lpstr>Are we building enough homes?</vt:lpstr>
      <vt:lpstr>‘financialisation’ of housing</vt:lpstr>
      <vt:lpstr>Housing policy matters</vt:lpstr>
    </vt:vector>
  </TitlesOfParts>
  <Company>University of York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and Urban Regeneration: Current developments</dc:title>
  <dc:creator>Alison Wallace</dc:creator>
  <cp:lastModifiedBy>Business Development</cp:lastModifiedBy>
  <cp:revision>132</cp:revision>
  <cp:lastPrinted>2018-06-04T14:12:25Z</cp:lastPrinted>
  <dcterms:created xsi:type="dcterms:W3CDTF">2017-02-08T15:00:04Z</dcterms:created>
  <dcterms:modified xsi:type="dcterms:W3CDTF">2018-06-04T18:18:52Z</dcterms:modified>
</cp:coreProperties>
</file>