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jpeg" ContentType="image/jpeg"/>
  <Override PartName="/ppt/slideMasters/slideMaster2.xml" ContentType="application/vnd.openxmlformats-officedocument.presentationml.slide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ldMasterIdLst>
    <p:sldMasterId id="2147483648" r:id="rId1"/>
    <p:sldMasterId id="2147483661" r:id="rId2"/>
  </p:sldMasterIdLst>
  <p:notesMasterIdLst>
    <p:notesMasterId r:id="rId13"/>
  </p:notesMasterIdLst>
  <p:sldIdLst>
    <p:sldId id="301" r:id="rId3"/>
    <p:sldId id="347" r:id="rId4"/>
    <p:sldId id="353" r:id="rId5"/>
    <p:sldId id="357" r:id="rId6"/>
    <p:sldId id="341" r:id="rId7"/>
    <p:sldId id="352" r:id="rId8"/>
    <p:sldId id="346" r:id="rId9"/>
    <p:sldId id="350" r:id="rId10"/>
    <p:sldId id="355" r:id="rId11"/>
    <p:sldId id="358" r:id="rId12"/>
  </p:sldIdLst>
  <p:sldSz cx="9144000" cy="6858000" type="screen4x3"/>
  <p:notesSz cx="7559675" cy="10691813"/>
  <p:defaultTextStyle>
    <a:defPPr>
      <a:defRPr lang="en-US"/>
    </a:defPPr>
    <a:lvl1pPr marL="0" algn="l" defTabSz="69675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8376" algn="l" defTabSz="69675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96754" algn="l" defTabSz="69675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45130" algn="l" defTabSz="69675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93508" algn="l" defTabSz="69675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41884" algn="l" defTabSz="69675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90260" algn="l" defTabSz="69675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38639" algn="l" defTabSz="69675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87015" algn="l" defTabSz="69675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<p14:section name="Session 1: Overview of CLH?" id="{A50DC888-0B22-45C7-8695-ECD0452776D4}">
          <p14:sldIdLst>
            <p14:sldId id="301"/>
            <p14:sldId id="298"/>
            <p14:sldId id="339"/>
            <p14:sldId id="315"/>
            <p14:sldId id="317"/>
            <p14:sldId id="338"/>
            <p14:sldId id="316"/>
            <p14:sldId id="318"/>
            <p14:sldId id="314"/>
            <p14:sldId id="308"/>
            <p14:sldId id="319"/>
            <p14:sldId id="303"/>
          </p14:sldIdLst>
        </p14:section>
        <p14:section name="Resources available" id="{BE61C57B-1682-41CE-8ED2-63AFE0D0B850}">
          <p14:sldIdLst>
            <p14:sldId id="322"/>
            <p14:sldId id="302"/>
            <p14:sldId id="326"/>
            <p14:sldId id="327"/>
            <p14:sldId id="328"/>
            <p14:sldId id="277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</p14:sldIdLst>
        </p14:section>
      </p14:sectionLst>
    </p:ex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clrMode="gray"/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255234"/>
    <a:srgbClr val="00665F"/>
    <a:srgbClr val="13A89E"/>
    <a:srgbClr val="BFDDDA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67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vertBarState="maximized">
    <p:restoredLeft sz="13130" autoAdjust="0"/>
    <p:restoredTop sz="80259" autoAdjust="0"/>
  </p:normalViewPr>
  <p:slideViewPr>
    <p:cSldViewPr snapToGrid="0">
      <p:cViewPr>
        <p:scale>
          <a:sx n="100" d="100"/>
          <a:sy n="100" d="100"/>
        </p:scale>
        <p:origin x="-408" y="14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notes' format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7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7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7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CCCEF27-222D-4115-BD45-BB9323579F5C}" type="slidenum"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50334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96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8376" algn="l" defTabSz="696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6754" algn="l" defTabSz="696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5130" algn="l" defTabSz="696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3508" algn="l" defTabSz="696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1884" algn="l" defTabSz="696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90260" algn="l" defTabSz="696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8639" algn="l" defTabSz="696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87015" algn="l" defTabSz="696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GB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Jo </a:t>
            </a:r>
            <a:r>
              <a:rPr lang="en-GB" sz="12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Lavis</a:t>
            </a:r>
            <a:endParaRPr lang="en-GB" sz="12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en-GB" sz="12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en-GB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Specialism is delivery of rural affordable housing</a:t>
            </a:r>
          </a:p>
          <a:p>
            <a:pPr>
              <a:defRPr/>
            </a:pPr>
            <a:endParaRPr lang="en-GB" sz="12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en-GB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Recognised that more than way of providing,</a:t>
            </a:r>
            <a:r>
              <a:rPr lang="en-GB" sz="1200" b="1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but central to all of them is that it meets the needs of that community now and in the future.</a:t>
            </a:r>
          </a:p>
          <a:p>
            <a:pPr>
              <a:defRPr/>
            </a:pPr>
            <a:endParaRPr lang="en-GB" sz="1200" b="1" baseline="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en-GB" sz="1200" b="1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Yes, can be a housing association – but it could also be the community themselves</a:t>
            </a:r>
          </a:p>
          <a:p>
            <a:pPr>
              <a:defRPr/>
            </a:pPr>
            <a:endParaRPr lang="en-GB" sz="1200" b="1" baseline="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en-GB" sz="1200" b="1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Nigel has showed us the opportunity</a:t>
            </a:r>
          </a:p>
          <a:p>
            <a:pPr>
              <a:defRPr/>
            </a:pPr>
            <a:endParaRPr lang="en-GB" sz="1200" b="1" baseline="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en-GB" sz="1200" b="1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Angela –CLH in the form of  the co-housing </a:t>
            </a:r>
            <a:r>
              <a:rPr lang="en-GB" sz="1200" b="1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model</a:t>
            </a:r>
          </a:p>
          <a:p>
            <a:pPr>
              <a:defRPr/>
            </a:pPr>
            <a:endParaRPr lang="en-GB" sz="1200" b="1" baseline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en-GB" sz="1200" b="1" baseline="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en-GB" sz="1200" b="1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 am going to give a quick canter through the CLT approach and how NCLTN can support you.</a:t>
            </a:r>
          </a:p>
          <a:p>
            <a:pPr>
              <a:defRPr/>
            </a:pPr>
            <a:endParaRPr lang="en-GB" sz="1200" b="1" baseline="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en-GB" sz="1200" b="1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Setting the context for Tom’s talk on the fantastic schemes in the SE</a:t>
            </a:r>
            <a:endParaRPr lang="en-GB" sz="1000" b="1" dirty="0" smtClean="0">
              <a:solidFill>
                <a:srgbClr val="002060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0D07AB-424E-4CAE-B0E5-8303E2A38D85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90097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NCLTN</a:t>
            </a:r>
            <a:r>
              <a:rPr lang="en-GB" baseline="0" dirty="0" smtClean="0"/>
              <a:t> – Registered Charity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recognises the importance of face-to face support so funds for communities to buy this in  from </a:t>
            </a:r>
            <a:r>
              <a:rPr lang="en-GB" baseline="0" dirty="0" err="1" smtClean="0"/>
              <a:t>accreditied</a:t>
            </a:r>
            <a:r>
              <a:rPr lang="en-GB" baseline="0" dirty="0" smtClean="0"/>
              <a:t> Technical Advisers e.g. Andy Lloyd who assisted Bill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No point re-inventing the wheel – so some model forms and documents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Some issues need national action, government – RTB  -  CHF    ability to operate at scale – mortgage lending/</a:t>
            </a:r>
            <a:r>
              <a:rPr lang="en-GB" baseline="0" dirty="0" smtClean="0"/>
              <a:t>brokering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CCCEF27-222D-4115-BD45-BB9323579F5C}" type="slidenum">
              <a:rPr lang="en-GB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10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3134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This is </a:t>
            </a:r>
            <a:r>
              <a:rPr lang="en-GB" baseline="0" dirty="0" err="1" smtClean="0"/>
              <a:t>Christow</a:t>
            </a:r>
            <a:r>
              <a:rPr lang="en-GB" baseline="0" dirty="0" smtClean="0"/>
              <a:t> – a village on the edge of DNPA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18 new </a:t>
            </a:r>
            <a:r>
              <a:rPr lang="en-GB" baseline="0" dirty="0" err="1" smtClean="0"/>
              <a:t>passiv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haus</a:t>
            </a:r>
            <a:r>
              <a:rPr lang="en-GB" baseline="0" dirty="0" smtClean="0"/>
              <a:t> homes – 14 of which at genuinely affordable rents for local people.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Developed by </a:t>
            </a:r>
            <a:r>
              <a:rPr lang="en-GB" baseline="0" dirty="0" err="1" smtClean="0"/>
              <a:t>Christow</a:t>
            </a:r>
            <a:r>
              <a:rPr lang="en-GB" baseline="0" dirty="0" smtClean="0"/>
              <a:t> CLT in partnership with </a:t>
            </a:r>
            <a:r>
              <a:rPr lang="en-GB" baseline="0" dirty="0" err="1" smtClean="0"/>
              <a:t>Hastoe</a:t>
            </a:r>
            <a:r>
              <a:rPr lang="en-GB" baseline="0" dirty="0" smtClean="0"/>
              <a:t> HA and </a:t>
            </a:r>
            <a:r>
              <a:rPr lang="en-GB" baseline="0" dirty="0" err="1" smtClean="0"/>
              <a:t>Teign</a:t>
            </a:r>
            <a:r>
              <a:rPr lang="en-GB" baseline="0" dirty="0" smtClean="0"/>
              <a:t> Housing with support from Wessex CLT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Relentless campaigning by a local resident led to 8 people coming together to form a CLT  - co-</a:t>
            </a:r>
            <a:r>
              <a:rPr lang="en-GB" baseline="0" dirty="0" err="1" smtClean="0"/>
              <a:t>incidently</a:t>
            </a:r>
            <a:r>
              <a:rPr lang="en-GB" baseline="0" dirty="0" smtClean="0"/>
              <a:t> and helpfully with different skills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“and a Chair that keeps you on track when you go off at a tangent’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Key goal to keep the community informed and onside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Some of the original directors have moved on but new ones have joined.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As well as the homes used income to support community energy project, village hall </a:t>
            </a:r>
            <a:r>
              <a:rPr lang="en-GB" baseline="0" dirty="0" err="1" smtClean="0"/>
              <a:t>rennovations</a:t>
            </a:r>
            <a:r>
              <a:rPr lang="en-GB" baseline="0" dirty="0" smtClean="0"/>
              <a:t> and new sports equipment for the school.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 smtClean="0"/>
          </a:p>
          <a:p>
            <a:pPr marL="111244">
              <a:buClr>
                <a:srgbClr val="000000"/>
              </a:buClr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CCCEF27-222D-4115-BD45-BB9323579F5C}" type="slidenum">
              <a:rPr lang="en-GB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43134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Communities are integrally involved, in control, they own the process and eventually the land and homes. They aren’t just people getting more involved in a consultation</a:t>
            </a:r>
            <a:r>
              <a:rPr lang="en-GB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CLTs</a:t>
            </a:r>
            <a:r>
              <a:rPr lang="en-GB" dirty="0" smtClean="0"/>
              <a:t> are a</a:t>
            </a:r>
            <a:r>
              <a:rPr lang="en-GB" baseline="0" dirty="0" smtClean="0"/>
              <a:t> form of CLH – alone or in combination with other models </a:t>
            </a:r>
            <a:r>
              <a:rPr lang="en-GB" baseline="0" dirty="0" err="1" smtClean="0"/>
              <a:t>e.g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Bridport</a:t>
            </a: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Pinchbeck – the first Lincolnshire scheme- fed up of waiting took control – Championed by the PC Chair – Maurice</a:t>
            </a:r>
            <a:r>
              <a:rPr lang="en-GB" baseline="0" dirty="0" smtClean="0"/>
              <a:t> centre stage – PC land – </a:t>
            </a:r>
            <a:r>
              <a:rPr lang="en-GB" baseline="0" dirty="0" err="1" smtClean="0"/>
              <a:t>Tenaicty</a:t>
            </a:r>
            <a:r>
              <a:rPr lang="en-GB" baseline="0" dirty="0" smtClean="0"/>
              <a:t> and drive of the CLT Chair – ex policeman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err="1" smtClean="0"/>
              <a:t>Youlgreave</a:t>
            </a:r>
            <a:r>
              <a:rPr lang="en-GB" baseline="0" dirty="0" smtClean="0"/>
              <a:t> – PDNPA –  affordability a major problem - really active – came out of NP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St </a:t>
            </a:r>
            <a:r>
              <a:rPr lang="en-GB" baseline="0" dirty="0" err="1" smtClean="0"/>
              <a:t>Teath</a:t>
            </a:r>
            <a:r>
              <a:rPr lang="en-GB" baseline="0" dirty="0" smtClean="0"/>
              <a:t> – Cornwall – scheme of 12 homes – 8 available as discounted market sale for people with a local connection.  Sold at 60% of </a:t>
            </a:r>
            <a:r>
              <a:rPr lang="en-GB" baseline="0" dirty="0" err="1" smtClean="0"/>
              <a:t>omv</a:t>
            </a:r>
            <a:r>
              <a:rPr lang="en-GB" baseline="0" dirty="0" smtClean="0"/>
              <a:t> with the same % discount on market prices when it is re-sold, in perpetuity.  Helped by LP policy for setting benchmark values for affordable sale.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171450" indent="-171450">
              <a:buFontTx/>
              <a:buChar char="-"/>
            </a:pPr>
            <a:r>
              <a:rPr lang="en-GB" baseline="0" dirty="0" err="1" smtClean="0"/>
              <a:t>Lyvennet</a:t>
            </a:r>
            <a:r>
              <a:rPr lang="en-GB" baseline="0" dirty="0" smtClean="0"/>
              <a:t> – Cumbria </a:t>
            </a:r>
            <a:r>
              <a:rPr lang="en-GB" sz="1200" dirty="0" smtClean="0">
                <a:solidFill>
                  <a:srgbClr val="00665F"/>
                </a:solidFill>
              </a:rPr>
              <a:t>Developed 12 affordable</a:t>
            </a:r>
            <a:r>
              <a:rPr lang="en-GB" sz="1200" baseline="0" dirty="0" smtClean="0">
                <a:solidFill>
                  <a:srgbClr val="00665F"/>
                </a:solidFill>
              </a:rPr>
              <a:t> homes, and 8 plots for self-build on a former </a:t>
            </a:r>
            <a:r>
              <a:rPr lang="en-GB" sz="1200" baseline="0" dirty="0" err="1" smtClean="0">
                <a:solidFill>
                  <a:srgbClr val="00665F"/>
                </a:solidFill>
              </a:rPr>
              <a:t>stoneworks</a:t>
            </a:r>
            <a:r>
              <a:rPr lang="en-GB" sz="1200" baseline="0" dirty="0" smtClean="0">
                <a:solidFill>
                  <a:srgbClr val="00665F"/>
                </a:solidFill>
              </a:rPr>
              <a:t> site in rural Cumbria. community plan showed housing as a top priority, no one was building but the character of the village was going to be lost, so built it themselves. Raised money by abseiling down the church spire! </a:t>
            </a:r>
          </a:p>
          <a:p>
            <a:pPr marL="171450" indent="-171450">
              <a:buFontTx/>
              <a:buChar char="-"/>
            </a:pPr>
            <a:r>
              <a:rPr lang="en-GB" sz="1200" baseline="0" dirty="0" smtClean="0">
                <a:solidFill>
                  <a:srgbClr val="00665F"/>
                </a:solidFill>
              </a:rPr>
              <a:t>Half-way through the build process, the pub closed. So they bought that too as a community-owned business, coming up to its second birthday this summer. Collective </a:t>
            </a:r>
            <a:r>
              <a:rPr lang="en-GB" sz="1200" baseline="0" dirty="0" err="1" smtClean="0">
                <a:solidFill>
                  <a:srgbClr val="00665F"/>
                </a:solidFill>
              </a:rPr>
              <a:t>refurb</a:t>
            </a:r>
            <a:r>
              <a:rPr lang="en-GB" sz="1200" baseline="0" dirty="0" smtClean="0">
                <a:solidFill>
                  <a:srgbClr val="00665F"/>
                </a:solidFill>
              </a:rPr>
              <a:t> project: 4000 hours of volunteer input, some people never missed a day.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 smtClean="0"/>
          </a:p>
          <a:p>
            <a:pPr marL="111244">
              <a:buClr>
                <a:srgbClr val="000000"/>
              </a:buClr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CCCEF27-222D-4115-BD45-BB9323579F5C}" type="slidenum">
              <a:rPr lang="en-GB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43134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 smtClean="0"/>
              <a:t>Grown six times in six years – now 225. 700 homes built and another 3000 in pipeline by 2020.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CCCEF27-222D-4115-BD45-BB9323579F5C}" type="slidenum">
              <a:rPr lang="en-GB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4313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Communities are integrally involved, in control, they own the process and eventually the land and homes. They aren’t just people getting more involved in a consultation</a:t>
            </a:r>
            <a:r>
              <a:rPr lang="en-GB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CLTs</a:t>
            </a:r>
            <a:r>
              <a:rPr lang="en-GB" dirty="0" smtClean="0"/>
              <a:t> are a</a:t>
            </a:r>
            <a:r>
              <a:rPr lang="en-GB" baseline="0" dirty="0" smtClean="0"/>
              <a:t> form of CLH – alone or in combination with other models </a:t>
            </a:r>
            <a:r>
              <a:rPr lang="en-GB" baseline="0" dirty="0" err="1" smtClean="0"/>
              <a:t>e.g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Bridport</a:t>
            </a: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Pinchbeck – the first Lincolnshire scheme- fed up of waiting took control – Championed by the PC Chair – Maurice</a:t>
            </a:r>
            <a:r>
              <a:rPr lang="en-GB" baseline="0" dirty="0" smtClean="0"/>
              <a:t> centre stage – PC land – </a:t>
            </a:r>
            <a:r>
              <a:rPr lang="en-GB" baseline="0" dirty="0" err="1" smtClean="0"/>
              <a:t>Tenaicty</a:t>
            </a:r>
            <a:r>
              <a:rPr lang="en-GB" baseline="0" dirty="0" smtClean="0"/>
              <a:t> and drive of the CLT Chair – ex policeman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err="1" smtClean="0"/>
              <a:t>Youlgreave</a:t>
            </a:r>
            <a:r>
              <a:rPr lang="en-GB" baseline="0" dirty="0" smtClean="0"/>
              <a:t> – PDNPA –  affordability a major problem - really active – came out of NP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St </a:t>
            </a:r>
            <a:r>
              <a:rPr lang="en-GB" baseline="0" dirty="0" err="1" smtClean="0"/>
              <a:t>Teath</a:t>
            </a:r>
            <a:r>
              <a:rPr lang="en-GB" baseline="0" dirty="0" smtClean="0"/>
              <a:t> – Cornwall – scheme of 12 homes – 8 available as discounted market sale for people with a local connection.  Sold at 60% of </a:t>
            </a:r>
            <a:r>
              <a:rPr lang="en-GB" baseline="0" dirty="0" err="1" smtClean="0"/>
              <a:t>omv</a:t>
            </a:r>
            <a:r>
              <a:rPr lang="en-GB" baseline="0" dirty="0" smtClean="0"/>
              <a:t> with the same % discount on market prices when it is re-sold, in perpetuity.  Helped by LP policy for setting benchmark values for affordable sale.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171450" indent="-171450">
              <a:buFontTx/>
              <a:buChar char="-"/>
            </a:pPr>
            <a:r>
              <a:rPr lang="en-GB" baseline="0" dirty="0" err="1" smtClean="0"/>
              <a:t>Lyvennet</a:t>
            </a:r>
            <a:r>
              <a:rPr lang="en-GB" baseline="0" dirty="0" smtClean="0"/>
              <a:t> – Cumbria </a:t>
            </a:r>
            <a:r>
              <a:rPr lang="en-GB" sz="1200" dirty="0" smtClean="0">
                <a:solidFill>
                  <a:srgbClr val="00665F"/>
                </a:solidFill>
              </a:rPr>
              <a:t>Developed 12 affordable</a:t>
            </a:r>
            <a:r>
              <a:rPr lang="en-GB" sz="1200" baseline="0" dirty="0" smtClean="0">
                <a:solidFill>
                  <a:srgbClr val="00665F"/>
                </a:solidFill>
              </a:rPr>
              <a:t> homes, and 8 plots for self-build on a former </a:t>
            </a:r>
            <a:r>
              <a:rPr lang="en-GB" sz="1200" baseline="0" dirty="0" err="1" smtClean="0">
                <a:solidFill>
                  <a:srgbClr val="00665F"/>
                </a:solidFill>
              </a:rPr>
              <a:t>stoneworks</a:t>
            </a:r>
            <a:r>
              <a:rPr lang="en-GB" sz="1200" baseline="0" dirty="0" smtClean="0">
                <a:solidFill>
                  <a:srgbClr val="00665F"/>
                </a:solidFill>
              </a:rPr>
              <a:t> site in rural Cumbria. community plan showed housing as a top priority, no one was building but the character of the village was going to be lost, so built it themselves. Raised money by abseiling down the church spire! </a:t>
            </a:r>
          </a:p>
          <a:p>
            <a:pPr marL="171450" indent="-171450">
              <a:buFontTx/>
              <a:buChar char="-"/>
            </a:pPr>
            <a:r>
              <a:rPr lang="en-GB" sz="1200" baseline="0" dirty="0" smtClean="0">
                <a:solidFill>
                  <a:srgbClr val="00665F"/>
                </a:solidFill>
              </a:rPr>
              <a:t>Half-way through the build process, the pub closed. So they bought that too as a community-owned business, coming up to its second birthday this summer. Collective </a:t>
            </a:r>
            <a:r>
              <a:rPr lang="en-GB" sz="1200" baseline="0" dirty="0" err="1" smtClean="0">
                <a:solidFill>
                  <a:srgbClr val="00665F"/>
                </a:solidFill>
              </a:rPr>
              <a:t>refurb</a:t>
            </a:r>
            <a:r>
              <a:rPr lang="en-GB" sz="1200" baseline="0" dirty="0" smtClean="0">
                <a:solidFill>
                  <a:srgbClr val="00665F"/>
                </a:solidFill>
              </a:rPr>
              <a:t> project: 4000 hours of volunteer input, some people never missed a day.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 smtClean="0"/>
          </a:p>
          <a:p>
            <a:pPr marL="111244">
              <a:buClr>
                <a:srgbClr val="000000"/>
              </a:buClr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CCCEF27-222D-4115-BD45-BB9323579F5C}" type="slidenum">
              <a:rPr lang="en-GB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5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43134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Communities are integrally involved, in control, they own the process and eventually the land and homes. They aren’t just people getting more involved in a consultation</a:t>
            </a:r>
            <a:r>
              <a:rPr lang="en-GB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CLTs</a:t>
            </a:r>
            <a:r>
              <a:rPr lang="en-GB" dirty="0" smtClean="0"/>
              <a:t> are a</a:t>
            </a:r>
            <a:r>
              <a:rPr lang="en-GB" baseline="0" dirty="0" smtClean="0"/>
              <a:t> form of CLH – alone or in combination with other models </a:t>
            </a:r>
            <a:r>
              <a:rPr lang="en-GB" baseline="0" dirty="0" err="1" smtClean="0"/>
              <a:t>e.g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Bridport</a:t>
            </a: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Pinchbeck – the first Lincolnshire scheme- fed up of waiting took control – Championed by the PC Chair – Maurice</a:t>
            </a:r>
            <a:r>
              <a:rPr lang="en-GB" baseline="0" dirty="0" smtClean="0"/>
              <a:t> centre stage – PC land – </a:t>
            </a:r>
            <a:r>
              <a:rPr lang="en-GB" baseline="0" dirty="0" err="1" smtClean="0"/>
              <a:t>Tenaicty</a:t>
            </a:r>
            <a:r>
              <a:rPr lang="en-GB" baseline="0" dirty="0" smtClean="0"/>
              <a:t> and drive of the CLT Chair – ex policeman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err="1" smtClean="0"/>
              <a:t>Youlgreave</a:t>
            </a:r>
            <a:r>
              <a:rPr lang="en-GB" baseline="0" dirty="0" smtClean="0"/>
              <a:t> – PDNPA –  affordability a major problem - really active – came out of NP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St </a:t>
            </a:r>
            <a:r>
              <a:rPr lang="en-GB" baseline="0" dirty="0" err="1" smtClean="0"/>
              <a:t>Teath</a:t>
            </a:r>
            <a:r>
              <a:rPr lang="en-GB" baseline="0" dirty="0" smtClean="0"/>
              <a:t> – Cornwall – scheme of 12 homes – 8 available as discounted market sale for people with a local connection.  Sold at 60% of </a:t>
            </a:r>
            <a:r>
              <a:rPr lang="en-GB" baseline="0" dirty="0" err="1" smtClean="0"/>
              <a:t>omv</a:t>
            </a:r>
            <a:r>
              <a:rPr lang="en-GB" baseline="0" dirty="0" smtClean="0"/>
              <a:t> with the same % discount on market prices when it is re-sold, in perpetuity.  Helped by LP policy for setting benchmark values for affordable sale.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171450" indent="-171450">
              <a:buFontTx/>
              <a:buChar char="-"/>
            </a:pPr>
            <a:r>
              <a:rPr lang="en-GB" baseline="0" dirty="0" err="1" smtClean="0"/>
              <a:t>Lyvennet</a:t>
            </a:r>
            <a:r>
              <a:rPr lang="en-GB" baseline="0" dirty="0" smtClean="0"/>
              <a:t> – Cumbria </a:t>
            </a:r>
            <a:r>
              <a:rPr lang="en-GB" sz="1200" dirty="0" smtClean="0">
                <a:solidFill>
                  <a:srgbClr val="00665F"/>
                </a:solidFill>
              </a:rPr>
              <a:t>Developed 12 affordable</a:t>
            </a:r>
            <a:r>
              <a:rPr lang="en-GB" sz="1200" baseline="0" dirty="0" smtClean="0">
                <a:solidFill>
                  <a:srgbClr val="00665F"/>
                </a:solidFill>
              </a:rPr>
              <a:t> homes, and 8 plots for self-build on a former </a:t>
            </a:r>
            <a:r>
              <a:rPr lang="en-GB" sz="1200" baseline="0" dirty="0" err="1" smtClean="0">
                <a:solidFill>
                  <a:srgbClr val="00665F"/>
                </a:solidFill>
              </a:rPr>
              <a:t>stoneworks</a:t>
            </a:r>
            <a:r>
              <a:rPr lang="en-GB" sz="1200" baseline="0" dirty="0" smtClean="0">
                <a:solidFill>
                  <a:srgbClr val="00665F"/>
                </a:solidFill>
              </a:rPr>
              <a:t> site in rural Cumbria. community plan showed housing as a top priority, no one was building but the character of the village was going to be lost, so built it themselves. Raised money by abseiling down the church spire! </a:t>
            </a:r>
          </a:p>
          <a:p>
            <a:pPr marL="171450" indent="-171450">
              <a:buFontTx/>
              <a:buChar char="-"/>
            </a:pPr>
            <a:r>
              <a:rPr lang="en-GB" sz="1200" baseline="0" dirty="0" smtClean="0">
                <a:solidFill>
                  <a:srgbClr val="00665F"/>
                </a:solidFill>
              </a:rPr>
              <a:t>Half-way through the build process, the pub closed. So they bought that too as a community-owned business, coming up to its second birthday this summer. Collective </a:t>
            </a:r>
            <a:r>
              <a:rPr lang="en-GB" sz="1200" baseline="0" dirty="0" err="1" smtClean="0">
                <a:solidFill>
                  <a:srgbClr val="00665F"/>
                </a:solidFill>
              </a:rPr>
              <a:t>refurb</a:t>
            </a:r>
            <a:r>
              <a:rPr lang="en-GB" sz="1200" baseline="0" dirty="0" smtClean="0">
                <a:solidFill>
                  <a:srgbClr val="00665F"/>
                </a:solidFill>
              </a:rPr>
              <a:t> project: 4000 hours of volunteer input, some people never missed a day.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 smtClean="0"/>
          </a:p>
          <a:p>
            <a:pPr marL="111244">
              <a:buClr>
                <a:srgbClr val="000000"/>
              </a:buClr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CCCEF27-222D-4115-BD45-BB9323579F5C}" type="slidenum">
              <a:rPr lang="en-GB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6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43134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CLTs</a:t>
            </a:r>
            <a:r>
              <a:rPr lang="en-GB" dirty="0" smtClean="0"/>
              <a:t> provide homes for people from different walks of life, different age groups, providing range of affordable housing</a:t>
            </a:r>
          </a:p>
          <a:p>
            <a:endParaRPr lang="en-GB" dirty="0" smtClean="0"/>
          </a:p>
          <a:p>
            <a:r>
              <a:rPr lang="en-GB" dirty="0" smtClean="0"/>
              <a:t>AR – up to 80%</a:t>
            </a:r>
          </a:p>
          <a:p>
            <a:r>
              <a:rPr lang="en-GB" dirty="0" smtClean="0"/>
              <a:t>SR – because</a:t>
            </a:r>
            <a:r>
              <a:rPr lang="en-GB" baseline="0" dirty="0" smtClean="0"/>
              <a:t> AR not affordable – now HE grant available</a:t>
            </a:r>
          </a:p>
          <a:p>
            <a:r>
              <a:rPr lang="en-GB" baseline="0" dirty="0" smtClean="0"/>
              <a:t>Living Rent – linked to local incomes</a:t>
            </a:r>
          </a:p>
          <a:p>
            <a:endParaRPr lang="en-GB" baseline="0" dirty="0" smtClean="0"/>
          </a:p>
          <a:p>
            <a:r>
              <a:rPr lang="en-GB" baseline="0" dirty="0" smtClean="0"/>
              <a:t>SO – part rent/part buy</a:t>
            </a:r>
          </a:p>
          <a:p>
            <a:r>
              <a:rPr lang="en-GB" baseline="0" dirty="0" smtClean="0"/>
              <a:t>Discounted sales – resale price covenant e.g. Cornwall – LY - % price tie / East London income tie to resale</a:t>
            </a:r>
          </a:p>
          <a:p>
            <a:endParaRPr lang="en-GB" baseline="0" dirty="0" smtClean="0"/>
          </a:p>
          <a:p>
            <a:r>
              <a:rPr lang="en-GB" baseline="0" dirty="0" smtClean="0"/>
              <a:t>Market housing – can provide subsidy for affordable homes – or be sold as long as sales income re-invested for benefit of the community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Usually a mix of these within</a:t>
            </a:r>
            <a:r>
              <a:rPr lang="en-GB" baseline="0" dirty="0" smtClean="0"/>
              <a:t> a scheme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CCCEF27-222D-4115-BD45-BB9323579F5C}" type="slidenum">
              <a:rPr lang="en-GB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7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96031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4760" cy="480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89869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NCLTN</a:t>
            </a:r>
            <a:r>
              <a:rPr lang="en-GB" baseline="0" dirty="0" smtClean="0"/>
              <a:t> – Registered Charity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recognises the importance of face-to face support so funds for communities to buy this in  from </a:t>
            </a:r>
            <a:r>
              <a:rPr lang="en-GB" baseline="0" dirty="0" err="1" smtClean="0"/>
              <a:t>accreditied</a:t>
            </a:r>
            <a:r>
              <a:rPr lang="en-GB" baseline="0" dirty="0" smtClean="0"/>
              <a:t> Technical Advisers e.g. Tom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No point re-inventing the wheel – so some model forms and documents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Some issues need national action, government – RTB  -  CHF    ability to operate at scale – mortgage lending/</a:t>
            </a:r>
            <a:r>
              <a:rPr lang="en-GB" baseline="0" dirty="0" err="1" smtClean="0"/>
              <a:t>bokering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CCCEF27-222D-4115-BD45-BB9323579F5C}" type="slidenum">
              <a:rPr lang="en-GB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9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3134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172" y="1604515"/>
            <a:ext cx="822909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172" y="3681925"/>
            <a:ext cx="822909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173" y="160451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929" y="160451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929" y="368192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173" y="368192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172" y="1604514"/>
            <a:ext cx="822909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172" y="1604514"/>
            <a:ext cx="822909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2"/>
          <a:stretch/>
        </p:blipFill>
        <p:spPr>
          <a:xfrm>
            <a:off x="2079479" y="1604514"/>
            <a:ext cx="4984151" cy="3977158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079479" y="1604514"/>
            <a:ext cx="4984151" cy="397715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E2E6238-1062-4598-995B-8C03FCD32575}"/>
              </a:ext>
            </a:extLst>
          </p:cNvPr>
          <p:cNvSpPr/>
          <p:nvPr userDrawn="1"/>
        </p:nvSpPr>
        <p:spPr>
          <a:xfrm>
            <a:off x="0" y="3"/>
            <a:ext cx="9144000" cy="1163492"/>
          </a:xfrm>
          <a:prstGeom prst="rect">
            <a:avLst/>
          </a:prstGeom>
          <a:solidFill>
            <a:srgbClr val="BFD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75" tIns="34838" rIns="69675" bIns="34838"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" name="Picture 9" descr="Colour no strapline.PNG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E9CC72F-471E-492A-8896-A4A36FFB2A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830926" y="140654"/>
            <a:ext cx="1192337" cy="158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172" y="1604514"/>
            <a:ext cx="8229090" cy="39771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172" y="1604514"/>
            <a:ext cx="822909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173" y="1604514"/>
            <a:ext cx="401560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3929" y="1604514"/>
            <a:ext cx="401560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172" y="273352"/>
            <a:ext cx="8229090" cy="53073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173" y="160451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173" y="368192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3929" y="1604514"/>
            <a:ext cx="401560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172" y="1604514"/>
            <a:ext cx="8229090" cy="39771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173" y="1604514"/>
            <a:ext cx="401560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3929" y="160451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929" y="368192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173" y="160451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929" y="160451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172" y="3681925"/>
            <a:ext cx="822909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172" y="1604515"/>
            <a:ext cx="822909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172" y="3681925"/>
            <a:ext cx="822909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173" y="160451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3929" y="160451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3929" y="368192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173" y="368192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172" y="1604514"/>
            <a:ext cx="822909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172" y="1604514"/>
            <a:ext cx="822909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Picture 69"/>
          <p:cNvPicPr/>
          <p:nvPr/>
        </p:nvPicPr>
        <p:blipFill>
          <a:blip r:embed="rId2"/>
          <a:stretch/>
        </p:blipFill>
        <p:spPr>
          <a:xfrm>
            <a:off x="2079479" y="1604514"/>
            <a:ext cx="4984151" cy="3977158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2"/>
          <a:stretch/>
        </p:blipFill>
        <p:spPr>
          <a:xfrm>
            <a:off x="2079479" y="1604514"/>
            <a:ext cx="4984151" cy="397715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172" y="1604514"/>
            <a:ext cx="822909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173" y="1604514"/>
            <a:ext cx="401560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929" y="1604514"/>
            <a:ext cx="401560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172" y="273352"/>
            <a:ext cx="8229090" cy="53073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173" y="160451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173" y="368192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929" y="1604514"/>
            <a:ext cx="401560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173" y="1604514"/>
            <a:ext cx="4015600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929" y="160451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929" y="368192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173" y="160451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929" y="1604515"/>
            <a:ext cx="401560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172" y="3681925"/>
            <a:ext cx="8229090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3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172" y="1604514"/>
            <a:ext cx="8229090" cy="3977158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658372" lvl="1" indent="-24689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987558" lvl="2" indent="-219458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316744" lvl="3" indent="-164593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1645930" lvl="4" indent="-164593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1975116" lvl="5" indent="-164593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2304302" lvl="6" indent="-164593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96777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9184" indent="-246888" algn="l" defTabSz="696777" rtl="0" eaLnBrk="1" latinLnBrk="0" hangingPunct="1">
        <a:lnSpc>
          <a:spcPct val="90000"/>
        </a:lnSpc>
        <a:spcBef>
          <a:spcPts val="762"/>
        </a:spcBef>
        <a:buClr>
          <a:srgbClr val="000000"/>
        </a:buClr>
        <a:buSzPct val="45000"/>
        <a:buFont typeface="Wingdings" charset="2"/>
        <a:buChar char="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2583" indent="-174194" algn="l" defTabSz="696777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0971" indent="-174194" algn="l" defTabSz="696777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361" indent="-174194" algn="l" defTabSz="696777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748" indent="-174194" algn="l" defTabSz="696777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137" indent="-174194" algn="l" defTabSz="696777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64525" indent="-174194" algn="l" defTabSz="696777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12913" indent="-174194" algn="l" defTabSz="696777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61302" indent="-174194" algn="l" defTabSz="696777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6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8389" algn="l" defTabSz="696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6777" algn="l" defTabSz="696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45165" algn="l" defTabSz="696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93554" algn="l" defTabSz="696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1942" algn="l" defTabSz="696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90331" algn="l" defTabSz="696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38719" algn="l" defTabSz="696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87106" algn="l" defTabSz="696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3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172" y="1604514"/>
            <a:ext cx="8229090" cy="3977158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658372" lvl="1" indent="-24689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987558" lvl="2" indent="-219458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316744" lvl="3" indent="-164593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1645930" lvl="4" indent="-164593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1975116" lvl="5" indent="-164593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2304302" lvl="6" indent="-164593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96777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9184" indent="-246888" algn="l" defTabSz="696777" rtl="0" eaLnBrk="1" latinLnBrk="0" hangingPunct="1">
        <a:lnSpc>
          <a:spcPct val="90000"/>
        </a:lnSpc>
        <a:spcBef>
          <a:spcPts val="762"/>
        </a:spcBef>
        <a:buClr>
          <a:srgbClr val="000000"/>
        </a:buClr>
        <a:buSzPct val="45000"/>
        <a:buFont typeface="Wingdings" charset="2"/>
        <a:buChar char="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2583" indent="-174194" algn="l" defTabSz="696777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0971" indent="-174194" algn="l" defTabSz="696777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361" indent="-174194" algn="l" defTabSz="696777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748" indent="-174194" algn="l" defTabSz="696777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137" indent="-174194" algn="l" defTabSz="696777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64525" indent="-174194" algn="l" defTabSz="696777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12913" indent="-174194" algn="l" defTabSz="696777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61302" indent="-174194" algn="l" defTabSz="696777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6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8389" algn="l" defTabSz="696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6777" algn="l" defTabSz="696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45165" algn="l" defTabSz="696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93554" algn="l" defTabSz="696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1942" algn="l" defTabSz="696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90331" algn="l" defTabSz="696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38719" algn="l" defTabSz="696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87106" algn="l" defTabSz="696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image" Target="../media/image23.jpe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4904" t="35322" r="-176" b="4608"/>
          <a:stretch/>
        </p:blipFill>
        <p:spPr>
          <a:xfrm>
            <a:off x="0" y="0"/>
            <a:ext cx="9144000" cy="6858004"/>
          </a:xfrm>
          <a:prstGeom prst="rect">
            <a:avLst/>
          </a:prstGeom>
        </p:spPr>
      </p:pic>
      <p:sp>
        <p:nvSpPr>
          <p:cNvPr id="22531" name="Title 4"/>
          <p:cNvSpPr>
            <a:spLocks noGrp="1"/>
          </p:cNvSpPr>
          <p:nvPr>
            <p:ph type="title"/>
          </p:nvPr>
        </p:nvSpPr>
        <p:spPr>
          <a:xfrm>
            <a:off x="1154196" y="-99390"/>
            <a:ext cx="6172038" cy="1143001"/>
          </a:xfrm>
        </p:spPr>
        <p:txBody>
          <a:bodyPr/>
          <a:lstStyle/>
          <a:p>
            <a:pPr algn="l"/>
            <a:r>
              <a:rPr lang="en-GB" sz="3000" b="1" dirty="0">
                <a:solidFill>
                  <a:srgbClr val="00665F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1303820" y="285755"/>
            <a:ext cx="6075600" cy="1000125"/>
          </a:xfrm>
          <a:prstGeom prst="rect">
            <a:avLst/>
          </a:prstGeom>
        </p:spPr>
        <p:txBody>
          <a:bodyPr lIns="69675" tIns="34838" rIns="69675" bIns="34838" anchor="ctr">
            <a:normAutofit/>
          </a:bodyPr>
          <a:lstStyle/>
          <a:p>
            <a:pPr>
              <a:defRPr/>
            </a:pPr>
            <a:endParaRPr lang="en-GB" sz="3400" b="1" dirty="0">
              <a:solidFill>
                <a:srgbClr val="05958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534" name="AutoShape 3" descr="data:image/jpg;base64,/9j/4AAQSkZJRgABAQAAAQABAAD/2wBDAAkGBwgHBgkIBwgKCgkLDRYPDQwMDRsUFRAWIB0iIiAdHx8kKDQsJCYxJx8fLT0tMTU3Ojo6Iys/RD84QzQ5Ojf/2wBDAQoKCg0MDRoPDxo3JR8lNzc3Nzc3Nzc3Nzc3Nzc3Nzc3Nzc3Nzc3Nzc3Nzc3Nzc3Nzc3Nzc3Nzc3Nzc3Nzc3Nzf/wAARCACcAO4DASIAAhEBAxEB/8QAHAAAAgMBAQEBAAAAAAAAAAAABQYCAwQHAQAI/8QAPhAAAgEDAwIEBAQEBQMDBQAAAQIDAAQRBRIhBjETQVFxFCJhgQcykaEjscHRFUJS4fAkYvEWFzRDVXKCov/EABkBAAMBAQEAAAAAAAAAAAAAAAECAwAEBf/EACURAAICAgIDAQACAwEAAAAAAAABAhEDIRIxBCJBEzIzBSNhcf/aAAwDAQACEQMRAD8AS2hhHMaWgI7+FeMM1kkhYEsUOPLbdk/zohLkgL4ulP8A/pyf/wCqyyxbiVEWnscdhxmiBDbpt18Z0PdWvyq9rCwk3NnsSynjyxink2kmqWlrKZUX+Er9jzkA+tcf6fv/APD7ieKYJFDdwNEFiG8lz2GP611awlvrDp6w3svipGiOkiZxxj1FQkPEyapYyWMwJkDB1yCPoayBfMkgjyrZfXst26vOI9yAhdgPIPrWHgnhSPpSFCQXcxJ49q9KDzNeDvjvxmpFWKZAOPSlYT5Dhh6VJpFDDCketeKO3I9s146nPIx70AnqsvhrgDg85rx9o/KiqD3wOagBtBB9QatAyMGsAr27jzUuwxUse361Ag1jFsaw7AWyCT3AzW276kvbSwcQxxfw48KQ7Dt+oof2j9jWDVpithcHPCocg+1FSM1odkhimufBuJfFdl3FZpNxK5/0nuBSrbqiRFFUAK7ABewG40xpbTJr8V4+FtVtypLEdz5f1pasmVrfeCCCWPHpuNVl0JHstyM8A58uKZrS1luNEhEGzBWTCsRyTn1pcK4q9WK8rJKmf9DkD9KRSoLVhfU4Wj0lI3ADJ4SkDsCFOaCGJvAWQA7CSA2ODx61dLPM8RjeeV0JztY55rKTJs2eI2wNuCeQP0rXsNaGW0eOGxhFnPJEXblgSMtjkVrGoaqo+S6DD1ZAaU+tLmKHRdONjvjVpiMg4OQvNYun+sGRlt79WlzhVlUfN9x5/aqw6Iy0dEi6gmRcXVsrHHLIxH7H+9Y9S6ulszM6WLSRYGxiwAX1zjuKpF7YsOZ4lY8YJwc+xqLwpMoMZWUEdlIOapQthnpTW5tctJZpoEi8N9g2kndwOeaPClHSpW04kWyjYxy6Y4J9foaYodRtnjDtKE5wQ5xzWCmba+qEciSLujZWX1U5FZr7VbDTyq3t1FCW5UO2M1gn5u/9vdZBw17ERjuGPPGfSoD8O9VYgieLPH+YEjIz6Uai6w1l5oX2W4RAN8ew4kIGMk5449KkeodcNvKIrmLxDgxsYRmPHYD1445qH6j/AJugPb/h/rEdwu2eEKrhiQ4HbnvjvXW44be5tYrS68Rg2AGZ+SQB5j3rlc3WfUNpPamR7VkyqOpgGH7jJ5749K6DbNczWsnjzBvl3Iy/KVO3HGDRl/0VJm7WdLt4LISQq2RIBySaA7SpyxKj0x2rSPGkizJJO6D/ACs5I/eqAqgdz7VMsjPeytHbtIjDcSAMjPnipReKiqhPiFR3PnVrIJFwxB+1e42sWx3oMJZYh57uGIoV3uFBHlRSfTLSOZo31aJZF4IZe371g087L22YHB8Vf51Rr+p6fb9Q3ttOkG9IvEJa4RSQFyflPI4FGOxW2EP8Nt//AL1aEHnDcf1qF9Ym2t4Zo5opo5SQrRnjile81XTJdPhMXwy+KzqrfGR9wR9eeDTtfwpFo1uiAbEmYD96zQEwH8/bZVQmJlZPCb5TgkEHyrQTggYIP1r1VVCCBy3c0g4PmuplvoYfg45bco24vkFH4wRjucZolqraZoOnK2owPPcyIpkRV3eGp45/ehlhqEU2oBVkEpDjKRjJTB54GSe1bOqNb6QGoXNvqupXkVxLFHlI7dnVVwCMEDzHenhG2JJtF9pBpOsac95YRnMPMkcoydvrzmsen3KXMLBLeWEqxj2sBswOxXH9a29DQ6aAx0i4lurSWNgryxlCR6EEChMd1CupNaiZN2Su1WAYEVpWFMJgxtjB5P1q512xgtwPXFZ40EQAVvv3q7VtT1XTodPTTSBG0TGTJXnhz5+woJWZyogSpX5SP1qG4AZJHtmiNy93Po1o9/J4k7HLZxhcoDjj3oYsYV9xQE5BA8qz0w9oq/ES4jfStKMUZjUu52/UAUs9KKJOoLNGGfn5HsDR/wDE24MlrpJWMRlhKSvp2FAuhR4nVllGPU4/l/WrR6JSOnfiPZWydNXVx4CCSP8AKyjDA1nj0SztekU1BVZblLBZPERiMtsBz39ab7+1tdQt2hvIo5os5KtyP+dqhNaW89i9lIn/AE7x+GUBx8vpVSYpaPbXl10rb6q2oSicwlyrAFODgD18qtiivpdBS+m+Gmjki8RomTB/XNMKWVnbaMLKMiG1SPaCT+UHnuan8DCdJWxhciIQhEbucAcHmiYxdM6vb2+nm3kVYhAu4RoSxAPOPfmkrq3Wotf1BHiSSFIFKDd3PPcjyrd1JdT2esQ2lncyRowWNgpXBAHtS5q6yW90oMqvvUnJjXPfFJySClYNsdKecrGiEyNxheeaYG6Qu4Y4TK0AZuCu78p+tZtHvEiZ7i1kjbAJBB4GaL2+tu4kDzRuu04IDEe/NTnpl8UXNWKPWOgPZ2UMrqCqSKd68jG4A/zroek+GbGBwcExAkqvnj2rmXWXVEZsfh4YkdLvceZcMmMANjnjIP6Gn3p/W4r7R4Fs3jdliO9mbaFPbFDbFklF0FbnUrJrWWMThmZCMAEn9PKltImOQeD9TjitEdwwYLKNomwoKkNxnGc47cfvVM/xdteeFGqiTcY2B8/apytKysYq6PbiOS1TdMdowMEHI/Wsq3Ucs6RK4G9sAnsPeo65cFNJX4y2EdsjI5VXXOQe/n6Uva40KajZ3GlpiRgXCs2EZg3BOcHAzjgelLHlLoeUFFbOjtpdisKtBqCtPGwLIxABIOceo7UpdX2Gkz9fJ8VfXcV1cW20xLb7kKFHXO7cMHH0PajNpe3F7ulhhLKOHk2ggN54OPeoXtjp+oalFqWswOjpGIlmRtqjk4H0POKpFiygrT+A+66U6bvNPjt9P+LilRiYgj+IXb/Nwcegz24HFNRki1PTPBimRJEm+cStgqQOxpES4t9O6tjtYrqKdZDIieE7N4XGRuA8zhl+/agvV2ttDqV9DpskiTNGI7ghjtdsnkZ7EA4oJTboabx1aHltTsYbS7MskUkFqzLNNGxbaw8hgc+X61GFkuIlkhdJI3GUZfOuP2sjRWslv8RKIpc7lU/KxOMZHsK6L0Fo99p2jyXjzgwS/wAVIwfmj44JJ459PvTzwqKtsip8mtBWx0cdPXr3kFtMzXYI3xEkqe+COO9J+v6DJ1P+I1xatILSIKomkc7iu1AScccnI4966X0/qTahciK4nl8RNrtuYfLjHB4x5jIGferOpNJ0mMtqdhYRJfNxIyIP4gJyc54J88mli0rZRxdpfDF0/Z2nSkMNmLv4iGONhG+0BmyckYB8uaj0/wBOaMuoTatdRpJO54BJ2+/vQuaf/EESNg0LhSygkxlj552/epWwQ31lpsVsbqcxli7zuU5OCATknHGQfWg+XY3CPOhj1ewsots9g+xT8rRhsj3H/msF3pVnrNr4jSgyQo6JCCQSNrKctjA/MaLW/TMyyJHLdRxwIMKsa9voPQVXrVtJoZS6tZTJC2FlGPmHOTjyrJ/RXFXRTqdv4UFraqQMEqoz8uAqjk/alk6rbxXfh+KrCN8MwyVPp+9E7m7W+P8Ah0UpafZvikK/6h2/TGKE6boVpHHBFfQxGSAqJHkuiGbIwx2jn7e3pQb+mWNvo365daJ1Bc2cWqy3UDhjCk8SDwfEJBxzyfLmhui6NJ0310EndJoYG+R1YB3BKkHbmmEdKrNpMUMkwa2tf4ylnJDsrMQpI9TjOPPikHr/AFEXPVE8oheF0CRFwNwDYHmGH09qtj6tkcsafqNeiDW9O+MuLXVPibi7m/heOCyRxAnuCeGJxz5AHvW3VOorq7l6j065uYPh40EdsI12uW3AHnPoCaEaBZX89jbPaTxvCqquQMe5Hf6cUBv96X9xaXDyNc+OyiYsf42O+R7frWc3doH5qq+nR9OUjoDS1nTxDMql/FG7IO48+wr291K/hmvIbK5IjhtIDEqoMK5cKT+m6ufvqlwdLeW68QSKY4Yk3EKqBcflyRnvRTpnU/jIJFv8OyHaVViN3JwOPIZP3ND9WFYb6DXVVsrXVzc7vnRGeNgewHtShJPKuEvIo5mXKjceRj6juOa16m5W+kgMgkRcgArnzOB29Kwpa3s95vjiuEt1jI/hxkDdn0x6UXb2hWuLpiit4bXdDHI24qVkZeNwPcAeQpgs9TvBpvxDX0lz4QVWhbAbk4PPmCD3+nNJTeKzljwPccU49HaM13aXs9xc28UYUxAHkljyD9BxXW+K7Ex8rpAbUn0+7u7qWKJpI3m3xsMAgdyD98imjpCeySE2kjfxDHvihRwTt3HBPqcd80sX1sLTU7pplQqhCqsR+Vmx3z6f3oc8M6Xyz2pWH8siBCRgGo5FyWimN8ZNs6prVzarLpcVyrwBJDKiuykkIpbGB2+YDk+tLtnMIrgKt5PIZZAXlc8d8Efuc1j1GRNZsrCSOH4a5jQwT5PCM3Z18zkj7EkVTptlLqckVnDLClxgurtKFAI4J9u3rU1C4+xWWaSfp9D/AFRbvFDDZyJGkbIXcw8blBGMk/fgVm06zN9qMaJM77hyX48Ncn9fOtPVWm6lZ6JFMMXfhjbM8Llwq7h8xHcA9q19GobtZpYo8tb3OGJ4OCAfP3NB1GGgyueXZ0uxEFraxwQqBGi4AIx7mrpXglhkhlhDRyLtdSMgg0s6tayzRmePUvhfLHp+9RuIr1NJh8HU0WRWxJK2MMvlxniua2dvBNCna9O21j1vcG9kZbaBd6zLneSfykY9AOT6+9A+jdHh1vW9QN4jzwI7MjvCzDBY4yo8zg9z61b1/Pa2msNFfXVzNdmzVY2gJUBmzyTnkeWPSi1pBYaZrGmWcU4s47pBAxPIL7QVLZ9cn2zV/bgc8cCk5S+IUOp9Pt7TVI7Wwi2O8zRMgYFd4OMKO4HI7096FPcmK800W3zQyGFJGZtpXbtGQDjjnyOeKyaDYaRqN8t8qF7gXzzCQnkFWbH68H9KbtZa30TprUb21/gyi3d1dTzvIwp588kVaMHJLkSzQeB/+9AbVFt9E1HTVjaA3k8bR3G85kIxwzL9fPP+kfWpT9V2+hT20lyI5YpZSHCw7DgLjIXOTzgZ8s1zHpyS51LXbOC3jSS5kuM73JJYY5B57cE+vNe9ay3Ca1PayuM2ZMKnucZycnz5JrflGrJrK+FDne6rDq2sz31vO8cTkJGigKdoGcYGfr2rfoWueDrhmvEZUihYM79+4AOfQ5xzXMul7101qDeSVIYAZ4JwafunCr9Q/EzgSgo6xw5wBx/M4ppL0YmNvmrH7/1akmnyX1vZzyIkgQrsI7jIr5b19f0+ZPhZIzgld5xzjgj/AM0Ms9TuHDwRCJYFfEqJASynGcDy+9FNO1KSWD/qU2Jk7cx7CR7eVcPR6LijmXUc9103fPNNOyzSwqYQrkFCp+XkcnB5ol0AstxolveyTMz+I6zvMCxJLHGD3P8ASgH4wXouOpIVW2eEQ24Xc2MSZZm3Ljy5/XNBNF6tutH6e1PS4l5uypSTzj7hse4xXVCmtnDNuEnQw6L1wNI1fV7a3nI0y8umkRG+ZVbd3HHGe59qHwJc6pYates8rTC8EpMQByCO49cDsPpSax+bJAHGRiujfg/PJNc31tiMqY1k3HupB2/p5/amlTRNSYc6L6htzZmwtnZoLeJEVni2MGwc59fKlDXZJG6tnkVsqZVZHQZBJAAHPsRWSGBo9Ze1kmnglaR0lEY+beW4GOcmmC40Wyjt0G2eC7hPieK8p3sfUjHPb7c1N6VFFfKzZ1jpkWn6Ta26qYZrpw7qXzjYPIe5xVaKi2yxxSScQiNCGYEAkEn9v3oxqelHqDVbe7+Kb4V7cOg28rknyyef0r7Uun7eHSW+GmmaeJO4Ay+O+R61z5bfR6PgSxR/s+kOnNejtb6CwwkqlwjMf8ua6EGjHZ0AriWhQmfUY305Z7ljKu9ljwqYOeSPpXVi3P5R+tWwXVMl/lPz5pwPzk05TjGQPMDuanp9zOt0im4ljikYLJtcjI+tUxDO5V7V9gkHBPH611NHmp0wxqEsMPiW8LE4Y4TuST9a9tmZliRopGZUAyB2x60PVJkAeBgSV3lYzlhkkYPoeM/es8k80MhCl0LDkHgn3pbTDX1jxJoupW2k/H3cNzBDIrfnUEbe4b1HPmaW57rDxzQIBORhiO5z37e9Ej1nq02liwmWIp4XhM+MllxjBHtQvTdPutWuktbOJ5WBB9AijzJ8h7/vSxt9jSaSVG7T+rtW0q2e1R/E8Qncbj5/lxgj/wA05fh3d6hdSXF1P/Cg8D5Ru5lZTgnHmBzWKx6ItICkmoP8RIn/ANNAVT755NEriaWzljktNqGI4RQOMent5VT8LjQsc1STYxiGPUpgfFMMytndkH7YNfT6PBGks0s4ij5MrAKAV8x24z696FgRajB8Valo3BCsoPKN6f2rO9u4sp/8QaSdSuPDkbcpGeTj7GuNY25cT0Xl9OSOb9XX8d9rbzW0ZW3VVjiz5qPOm/VtNk6vWxk0O5gaeJBuhkJUnIA74+hFZ9Q6Qsb5ALGVrSXGUR/nQ/T1FBp5ta6TKKVEbSR7Y545DhwPIEHB+4zXVLG4qkc+DyVU1L6PnRmjXfT/AMNbavLHHd3N1uEAYOdvHJI9q1/ildZ6OeKKTH8eJZARjse36gVzHQtUubnWjPJK7XBRmSRmLNuVSe5pk6h6307XOn7izMbpd3CpgmPCAqQc/Q8UINrTBnl+ijXw5/Y39zY3MVxZytBPEflkQ4ZT9KhdXM08zyzO0kjsWdmOSxPJNRZctuAPfyrzA/M3FZ9nPRq0dymp2p7fP/Smc6s1tcQvbuRKpBRU5ZmP0889qVdJXxtTgXdtAfJPoB3P6Zp6fwra7tL5YEWSBMouwEgeXHmfOi36mjXJWO1r1HFEi/H6efi1VVkWKb5UOAceQzWmPUHv5TMyKiD/ACKe396EaDHFq9vcXayK8Urh0OMENgAgjy7UF6i6pXT/ABbLTUCSK/heKR3x+YgftXHTbo9WSUd3oN9eNYT6Vb295bxyytJuR2OGQd2IPf0GK5FrGmzafcENDMtuzEwvIOGU9ue2aLPqU95ema4meV/9TnPFN2napa3Nv8JdCN424KyDcp9811pUjzsuRZJWjlgJyRzn0pw/Cq8Nt1bbxgkCdHiYevGR+4qPWPT66ZIuoWAD2cjDKk7gjeh/7TVn4X2ol6l+NeRY4LKJ5nZhwMjAH7n9KzJBtYY4PxWB3KM3TuGcfKGKFhnH1NNWv9Orrd5bT3OoxxyJHtl8FPz+lKeqwtrnWRbp0S3EspWSPYuMEAAtk+XHnXT4tHW1sI47ySE6gy/xJYxjafPArnyp3o7MHHjsVukPibJ5rdFadoSseVYBVzk55qeuXNzHeIXt5YRI2UKspHB5xiiH+Cy288k9osbK5+ZHJy4/2oVqUd7FqqC62C3aMrEUJOxsg5OfYfvUadWVaXQa0WzjtI7h4fljuZfFGwAA/KBWv3yaH2E8kdmviAnbwMDtViTtISETcR34rrxO4I4ct89nA0iMM7wspDAkc+dRdTlwQRg4xjFFtbtxBfhyThlDZPHNHNRtoZbRZsKC0aktjvkf71dv1TJfaF6z1U2CyiKIPNMBhi35fehLvJLOzSjc2eec1fLGzz+IiEg9sedQdGR87vuKkluyjk2X28bzSxwoCXdgqgepOBXUNNsrfR7Nba35YYMkh48R/U/T09KSeiLX4jVXuZEJjtl3Z7/P2X+/2ptuLnD43Z+ue9deKOrIZJbo2tqG5hEThj2J7Z8xVDskrEMM4+UqaHzMsw8ItjfzG/1H19a+06+E82HyGwQw+o4qtEzbbXNxpd2ZY8Fe0qNysgPr+1FdT1G1vrSKO2tWgkOWm3PuBPYYPp34+vnQ+VFkXPcDgj1FZLJzGZ7VzlohkH1Wk4Rbv6MpNKjbbJ41rHHkCQDbu88jgVivohqVpLpt5tAc/Kzf5H8sffH2NabVl2SDP+YODWfVwZEjZVGSwzx6UQCJo0L22vSx7ArRo67Cfpgj96z+AkV/cxsqqvgyYAOQPlyOTRa+Jtur7iVkO2dN6/XcoP8AMGsz2qfGmd/mgkj2bVHIzxj3rgm1GWzrinJaMeha5d6Bf/F2awM5BU+NEHGM+WRwfrU+qNYt9avFuYLJbViuJAp4Y+vFDLyI287xPyyHHHNUE5o67NbSoJ9PPDFe+NPllVfyAfmJIGKb7qY3SFhkZ78Um6AN2pwKeVLjP606T3KflQAD6UyFLNKvItL0a5neV449zKTG21iSBgL+9KF1NLfXPibdigYVB5D6+pNHLyOGXBYH/tH1J71nFqoP8JlJPcNwaCjRaeaU4qJihQIgGOasW42SAEdjWk23hjLOu/yB4/eh9yjRvlu5okBh03VFkWS2uDvikG0o3INb7ewt7Do3WHs5G3z3MaOhXBjXI4znkc5z9aSo5THLuyfznH602pqiDpfVraRcsyR7W9m4/nWMMH4I4k6hvg1wC6WpCLnOQWGf0x+9dN/w1JtVnDn5IlBRSfM5yD/SuA9IdTr09eyTuGkR4ygwRkMO329fYU+fht1mdSvL6PWb07tim38R1A7nIAIwfL96nLstjdI6Y1uYoSjLCF/1buRQHVrBrjY9snilTg/wyffmp6nraxKmbm3iGfzbDu9BgA896uHV1na2k7XU8Sxw4zITjA8wR68eXrU3T0XVx2BrCC4W5nt7hBGPzpnzGcYx/wA70Vt4khXAHfuaDaR1GvVMkt7awmO1t28NHfgyEjLHHkuMfejLOQcYBx50+OPFUcuaSlK0cI1gRlo5ooXkYcNgjnHnnyovazGXQYGdF8RcrtIPIU4/kRUWijMS7l7Cr7K2S4hZBKwMeQsSDls+dOpuqEcd2Ll/bTPKqlDnJwq9sE5HaqtQtWSGCRVOwKdxxwOaK6+z6aht5FZpZHDAryFXGMZ86yQ3wvY/hpICuV2ggccc1mwpWMPSoSHp6HYQPFZi31OSOftXtznfg/lJ/MPL7Vl0OTZp3w+eUYkexOa3oPEQqo3D1rux7ijnlqTMRSQxboAJoW7xhvP1HmDWS2m23xcNuDLjJGDkeo8jx/zNbHZDIQdyT+RA/MP+eVDLy4jF1HKpyzL8wxjn1osCGi2uBsw3bHas+oMYrmC5Q/8AY/1WhMV+zEAdqJzfxbRWPOKyCexXItnlViQU/l61XqOog2ZKMNyOpXn/AJ61UQHVJO5X5H+oPnQDVkNhO8LHepKkBjwRQk62FKwpqyeILO+U5ZVaNiOfPI/rVDW0gitpvl2mQAHOM5PlXtla6rd2T3PwshsV+aSV1wuPp/tWaaWYNGY7lyI/yKTkL+tef5CU3cTrwPh/IA65G6ahKHGDntQ/FENVMk100krBnIGTxzisOKMVSQsmm7Ro0veL+DwzyHB/v+1NBdxyOBtJ9qEdLPEl5J40YZWjKgkZ2n1+nGaMSfMp4xvIHtToUtN3JCYpwojkBBQqeRgAfzzVN3qT3EQ8aOEybsmZU2u3vjGfuM1TO6MR5qPTy5rJcsHGI1z7GtYCuaYuSue/qKzRzHwmjY/k5HNeEsDnaR7is828Zc+fFYxcxCqDmmXQJka9EEwVo5k2Mp88j/gpW3B8DyFFNPnK3MTqcEEc+1Yxk1+ygstTlhtHLRqBnPO0kcjNM/R+iKLWLUgXaYg7RnCg5I5+mB2pRmDySyEg+IzZOT3Oa6x0vCbbRbKPjLQrz25Iz/WqY4Rk6YmSbirQq6hbT3t61vf3ZkXaWjHoPYGoPoEUMcEcpa5muX2Rs7cAAE4Hoa06k8Y6rcgAhVA/KOSea1/iJOYdJ0uS3Phnx96kHkEL5fr/ACqs4R4ukTjkm5bY6dKaR/hGnNGbiSXxWDbX/wAgxjAos8rEkAAAGljovqNNc0vMhUXcI2zKOM+jff8AnmizzkH8gI8q5C1HO3CjPzEis7SSRMrwkq6nOQcGtnhfTmoNAe54pSgG1CWW8lUC3ZcDBkZss3vXsETx445HaibRLntk1U8RHPbmsYxWd0be8AKlVb5SPpmidxcxRfNuKkHgqcc1imt4mtTM1wizjtFxx7/7UMNym5nydy8F2+bn0ArpwTtUTywp2Fn1MSJi5SKUE/K235s0MvLgzTJuAyPPBz7fUVfptreapN4Voj8/5if5ny/nTZL+Hl2bETJeK1yBnwjnDfQH1p55YLTZoYZPaQrWhxgmj1tIjRBGPegrQyW0rQSoySpwysMEVstJ9uR5ini01onJNG2MCKYpn5ZBtJPlRPTNKtr/AFaGa6gSZUi2BZBkAhv96Eytvj+Yg7qYOkplluo88s6kkZ7EYBqfkf1sp46/2Kxn6oKx9MXaKBgR7AOwHtXIJYsAtgCuq9bzhNIaFTy7Bcevn/KubvADxXn43aOzyEroXb20kmfKoAMd6xPZvEnYn1pmlt1BqhoearZzUD9EiEc53kDchwPXt/vROZ8SLzxn+lVx23zlh3Cnn0qhnPiYY57mnQCLkHmM/NgfeqXZQc5KP6ZrxnBHIqAeE91Oc+dEBMzAoMjcwPpWW4R2DO+MY7VqSQBPkQAetQkUyKQB3oGB0R4rdaOUfeQSqfMxA7CsUMbyTeFGu5s4AHmadtG0qK2tGS5jV3kGJMjOB6VjCW1yxDL2ySckciuxabf2lhotpEjrKEhQLt5JUY5Poc1zS805E6khtLFGx4kQUHkknBp9XQbyGYwPbyBJG2ljIXUjH07feq4pJdk8kXLoV9Cu49V6rvC7hBcOxi49O37CtP4kyQ/A6XApJliaTcMEcfL60C0qzaCdmEnhSxTlVkYHblc+frT4+i2HUc8d3foSkcYQRwttVmPLNkDvn0pm/Ripe6OddMavJouqRXWMxfklX/Up/t3rsjyJLDFJE+5HUFSPMHtWe06d0e12/DadahhyGaMMR9zmvL5Q7DkgDsAcVz2WFrdnsKgy5NS34UYr4tmlGKSuKqkHHFXPyDk1AgkDIrGMjICckA47DHaoJb2CzrLe2xkTcMhc598Vr2geQrxoBIr88bePemgrdGcq2NOl32kCBUs1ESnnZjGKPWdwCd0bAqe/NclVZbWTxIuCOcE8UWsOoHgxvbYfqeDUcuCUZWdeLyIyW+x91rRrPXIh4mY7heElUcj6H1FIesaJf6Kxa5i3wDtPGCVP9qZLTqiBgok3KSOc9qP2+pw3ahAd6txyMihjzTgNkwwyHJzcklNrZUcgg8U0/h3m41d9oLgR7Vx/qJJP6DFMqdI6Fe3bvJZjDcthiB9sURg0/SumdPkj0yJYosl23OWJPuT9O1VyZ+caJ4/GcJXYudZXK3FzFHG2UQFj/If1pacCt15c/ESs7Rqo3Nt2jHBOefrWVlx386nFUiWSTlK2Y3RT2qpoh6VrcY71SwIOfLzphDJLiKORm7EYNB2J3knvRDUZlciONwHjY5Q8FvbyoeNvmT3/AKGqRA0UnIqxIhLyrYI7g1ExseQTX0aOGDeY86YU0CIpCI1Q7t24MSMYIH9qjtYkA8e1WBps/OCV24FSCKq7yORzzWMbdIiKuVS3UHcWM2QG7dvX600adbNcS7VZvDX5mb6UJ0yBpQiIOfM/SmqJ4tNsHbICRKZHb1xShFuOP4j8QrXwYSyxzJCoAxnaOT9uf0p86ov20jSru4ukTKRfI4BViewH64rkNhr9xpmsw6rAFeZJS7BjwwOcj96cfxE6iOr9HWMhi8L4p0YLu3YGM9/PypZRtoeLSiZvw6EM+lSKyeKxb5hjPPrTvJHHCiRQqFRR+UDGM0h/hXc2tv8AE29wn8dsOBg5KgYyPLg/zp5lKtIzRk7c0EnZpVRCQkLkNjmhWoF9wxnH0FELhsgcfYVjuIwZCe47YxwKzFQrI58+TUt4Y7SRVCE4qX186cBaSOxPFfFc1BSamrFgc+RxQCe4UDkV4N3zAHjGVH1FeKN0ig9jXrHEZI7hTTQ/kgS6Atx4yhgQAue69qyTDeAMZFbbljFGoXs3fNUhiwwcV2S32RWjGsbIMqzr/wDi1bdI1a4sdQhaS6lS3LgSnG7A9a88NW4IrHdoqDhf1qGTHForDI0ztjavYRRRFZiYEQMI1wxkb/UxHl6UldUdQi+u47Szkym8GQA58+3+1IUGpXqN4aXUqx8naG4FbdL/APl25OSS+ST58VCOJLZ0ZPIk1SGojzqBPoa+BJrxhzQJESA3GcCqLjw4o2dyCFGauahWtyMkKhTwx5oUYC3cySSMytsJ5KuMqf7Vk+IMfcKy/wCnP9e9Rndg5qk/N3pkZmuO7yfkjIHpmtCXoPc4P/cpryC1ibSXmI+cNkGsicnmiCgl8UrLjen7/wBq9jnZSSh3e4IxWOMDPaiFkivcQqw4MgBoNhod9Ig8C1iVhh9oLe+Oat1i1vb3Rb2OygluJNg3JEhY7dwycCrI/l4FdH6CsYE0lrwJmeR2UufIDsBWiKz8xyQSmQIgDEtgIO5PpimnrORLbSNK0wofFijDsPLhdv8AOmXrizt7X8TInghRDNB4z4HG/LDd78Ut9eks2nP2bLJkd8cU77FPfw33f4pOwB2eARny/Mv9q6ID+g86570FPKuqTw7yU8POD58in5XJBB8qWXYxF+dwrMm/J4+xrSexrNkg8Ukgo//Z"/>
          <p:cNvSpPr>
            <a:spLocks noChangeAspect="1" noChangeArrowheads="1"/>
          </p:cNvSpPr>
          <p:nvPr/>
        </p:nvSpPr>
        <p:spPr bwMode="auto">
          <a:xfrm>
            <a:off x="1259769" y="-655638"/>
            <a:ext cx="1564440" cy="137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75" tIns="34838" rIns="69675" bIns="34838"/>
          <a:lstStyle/>
          <a:p>
            <a:endParaRPr lang="en-GB" sz="1500" dirty="0"/>
          </a:p>
        </p:txBody>
      </p:sp>
      <p:sp>
        <p:nvSpPr>
          <p:cNvPr id="22535" name="AutoShape 5" descr="data:image/jpg;base64,/9j/4AAQSkZJRgABAQAAAQABAAD/2wBDAAkGBwgHBgkIBwgKCgkLDRYPDQwMDRsUFRAWIB0iIiAdHx8kKDQsJCYxJx8fLT0tMTU3Ojo6Iys/RD84QzQ5Ojf/2wBDAQoKCg0MDRoPDxo3JR8lNzc3Nzc3Nzc3Nzc3Nzc3Nzc3Nzc3Nzc3Nzc3Nzc3Nzc3Nzc3Nzc3Nzc3Nzc3Nzc3Nzf/wAARCACcAO4DASIAAhEBAxEB/8QAHAAAAgMBAQEBAAAAAAAAAAAABQYCAwQHAQAI/8QAPhAAAgEDAwIEBAQEBQMDBQAAAQIDAAQRBRIhBjETQVFxFCJhgQcykaEjscHRFUJS4fAkYvEWFzRDVXKCov/EABkBAAMBAQEAAAAAAAAAAAAAAAECAwAEBf/EACURAAICAgIDAQACAwEAAAAAAAABAhEDIRIxBCJBEzIzBSNhcf/aAAwDAQACEQMRAD8AS2hhHMaWgI7+FeMM1kkhYEsUOPLbdk/zohLkgL4ulP8A/pyf/wCqyyxbiVEWnscdhxmiBDbpt18Z0PdWvyq9rCwk3NnsSynjyxink2kmqWlrKZUX+Er9jzkA+tcf6fv/APD7ieKYJFDdwNEFiG8lz2GP611awlvrDp6w3svipGiOkiZxxj1FQkPEyapYyWMwJkDB1yCPoayBfMkgjyrZfXst26vOI9yAhdgPIPrWHgnhSPpSFCQXcxJ49q9KDzNeDvjvxmpFWKZAOPSlYT5Dhh6VJpFDDCketeKO3I9s146nPIx70AnqsvhrgDg85rx9o/KiqD3wOagBtBB9QatAyMGsAr27jzUuwxUse361Ag1jFsaw7AWyCT3AzW276kvbSwcQxxfw48KQ7Dt+oof2j9jWDVpithcHPCocg+1FSM1odkhimufBuJfFdl3FZpNxK5/0nuBSrbqiRFFUAK7ABewG40xpbTJr8V4+FtVtypLEdz5f1pasmVrfeCCCWPHpuNVl0JHstyM8A58uKZrS1luNEhEGzBWTCsRyTn1pcK4q9WK8rJKmf9DkD9KRSoLVhfU4Wj0lI3ADJ4SkDsCFOaCGJvAWQA7CSA2ODx61dLPM8RjeeV0JztY55rKTJs2eI2wNuCeQP0rXsNaGW0eOGxhFnPJEXblgSMtjkVrGoaqo+S6DD1ZAaU+tLmKHRdONjvjVpiMg4OQvNYun+sGRlt79WlzhVlUfN9x5/aqw6Iy0dEi6gmRcXVsrHHLIxH7H+9Y9S6ulszM6WLSRYGxiwAX1zjuKpF7YsOZ4lY8YJwc+xqLwpMoMZWUEdlIOapQthnpTW5tctJZpoEi8N9g2kndwOeaPClHSpW04kWyjYxy6Y4J9foaYodRtnjDtKE5wQ5xzWCmba+qEciSLujZWX1U5FZr7VbDTyq3t1FCW5UO2M1gn5u/9vdZBw17ERjuGPPGfSoD8O9VYgieLPH+YEjIz6Uai6w1l5oX2W4RAN8ew4kIGMk5449KkeodcNvKIrmLxDgxsYRmPHYD1445qH6j/AJugPb/h/rEdwu2eEKrhiQ4HbnvjvXW44be5tYrS68Rg2AGZ+SQB5j3rlc3WfUNpPamR7VkyqOpgGH7jJ5749K6DbNczWsnjzBvl3Iy/KVO3HGDRl/0VJm7WdLt4LISQq2RIBySaA7SpyxKj0x2rSPGkizJJO6D/ACs5I/eqAqgdz7VMsjPeytHbtIjDcSAMjPnipReKiqhPiFR3PnVrIJFwxB+1e42sWx3oMJZYh57uGIoV3uFBHlRSfTLSOZo31aJZF4IZe371g087L22YHB8Vf51Rr+p6fb9Q3ttOkG9IvEJa4RSQFyflPI4FGOxW2EP8Nt//AL1aEHnDcf1qF9Ym2t4Zo5opo5SQrRnjile81XTJdPhMXwy+KzqrfGR9wR9eeDTtfwpFo1uiAbEmYD96zQEwH8/bZVQmJlZPCb5TgkEHyrQTggYIP1r1VVCCBy3c0g4PmuplvoYfg45bco24vkFH4wRjucZolqraZoOnK2owPPcyIpkRV3eGp45/ehlhqEU2oBVkEpDjKRjJTB54GSe1bOqNb6QGoXNvqupXkVxLFHlI7dnVVwCMEDzHenhG2JJtF9pBpOsac95YRnMPMkcoydvrzmsen3KXMLBLeWEqxj2sBswOxXH9a29DQ6aAx0i4lurSWNgryxlCR6EEChMd1CupNaiZN2Su1WAYEVpWFMJgxtjB5P1q512xgtwPXFZ40EQAVvv3q7VtT1XTodPTTSBG0TGTJXnhz5+woJWZyogSpX5SP1qG4AZJHtmiNy93Po1o9/J4k7HLZxhcoDjj3oYsYV9xQE5BA8qz0w9oq/ES4jfStKMUZjUu52/UAUs9KKJOoLNGGfn5HsDR/wDE24MlrpJWMRlhKSvp2FAuhR4nVllGPU4/l/WrR6JSOnfiPZWydNXVx4CCSP8AKyjDA1nj0SztekU1BVZblLBZPERiMtsBz39ab7+1tdQt2hvIo5os5KtyP+dqhNaW89i9lIn/AE7x+GUBx8vpVSYpaPbXl10rb6q2oSicwlyrAFODgD18qtiivpdBS+m+Gmjki8RomTB/XNMKWVnbaMLKMiG1SPaCT+UHnuan8DCdJWxhciIQhEbucAcHmiYxdM6vb2+nm3kVYhAu4RoSxAPOPfmkrq3Wotf1BHiSSFIFKDd3PPcjyrd1JdT2esQ2lncyRowWNgpXBAHtS5q6yW90oMqvvUnJjXPfFJySClYNsdKecrGiEyNxheeaYG6Qu4Y4TK0AZuCu78p+tZtHvEiZ7i1kjbAJBB4GaL2+tu4kDzRuu04IDEe/NTnpl8UXNWKPWOgPZ2UMrqCqSKd68jG4A/zroek+GbGBwcExAkqvnj2rmXWXVEZsfh4YkdLvceZcMmMANjnjIP6Gn3p/W4r7R4Fs3jdliO9mbaFPbFDbFklF0FbnUrJrWWMThmZCMAEn9PKltImOQeD9TjitEdwwYLKNomwoKkNxnGc47cfvVM/xdteeFGqiTcY2B8/apytKysYq6PbiOS1TdMdowMEHI/Wsq3Ucs6RK4G9sAnsPeo65cFNJX4y2EdsjI5VXXOQe/n6Uva40KajZ3GlpiRgXCs2EZg3BOcHAzjgelLHlLoeUFFbOjtpdisKtBqCtPGwLIxABIOceo7UpdX2Gkz9fJ8VfXcV1cW20xLb7kKFHXO7cMHH0PajNpe3F7ulhhLKOHk2ggN54OPeoXtjp+oalFqWswOjpGIlmRtqjk4H0POKpFiygrT+A+66U6bvNPjt9P+LilRiYgj+IXb/Nwcegz24HFNRki1PTPBimRJEm+cStgqQOxpES4t9O6tjtYrqKdZDIieE7N4XGRuA8zhl+/agvV2ttDqV9DpskiTNGI7ghjtdsnkZ7EA4oJTboabx1aHltTsYbS7MskUkFqzLNNGxbaw8hgc+X61GFkuIlkhdJI3GUZfOuP2sjRWslv8RKIpc7lU/KxOMZHsK6L0Fo99p2jyXjzgwS/wAVIwfmj44JJ459PvTzwqKtsip8mtBWx0cdPXr3kFtMzXYI3xEkqe+COO9J+v6DJ1P+I1xatILSIKomkc7iu1AScccnI4966X0/qTahciK4nl8RNrtuYfLjHB4x5jIGferOpNJ0mMtqdhYRJfNxIyIP4gJyc54J88mli0rZRxdpfDF0/Z2nSkMNmLv4iGONhG+0BmyckYB8uaj0/wBOaMuoTatdRpJO54BJ2+/vQuaf/EESNg0LhSygkxlj552/epWwQ31lpsVsbqcxli7zuU5OCATknHGQfWg+XY3CPOhj1ewsots9g+xT8rRhsj3H/msF3pVnrNr4jSgyQo6JCCQSNrKctjA/MaLW/TMyyJHLdRxwIMKsa9voPQVXrVtJoZS6tZTJC2FlGPmHOTjyrJ/RXFXRTqdv4UFraqQMEqoz8uAqjk/alk6rbxXfh+KrCN8MwyVPp+9E7m7W+P8Ah0UpafZvikK/6h2/TGKE6boVpHHBFfQxGSAqJHkuiGbIwx2jn7e3pQb+mWNvo365daJ1Bc2cWqy3UDhjCk8SDwfEJBxzyfLmhui6NJ0310EndJoYG+R1YB3BKkHbmmEdKrNpMUMkwa2tf4ylnJDsrMQpI9TjOPPikHr/AFEXPVE8oheF0CRFwNwDYHmGH09qtj6tkcsafqNeiDW9O+MuLXVPibi7m/heOCyRxAnuCeGJxz5AHvW3VOorq7l6j065uYPh40EdsI12uW3AHnPoCaEaBZX89jbPaTxvCqquQMe5Hf6cUBv96X9xaXDyNc+OyiYsf42O+R7frWc3doH5qq+nR9OUjoDS1nTxDMql/FG7IO48+wr291K/hmvIbK5IjhtIDEqoMK5cKT+m6ufvqlwdLeW68QSKY4Yk3EKqBcflyRnvRTpnU/jIJFv8OyHaVViN3JwOPIZP3ND9WFYb6DXVVsrXVzc7vnRGeNgewHtShJPKuEvIo5mXKjceRj6juOa16m5W+kgMgkRcgArnzOB29Kwpa3s95vjiuEt1jI/hxkDdn0x6UXb2hWuLpiit4bXdDHI24qVkZeNwPcAeQpgs9TvBpvxDX0lz4QVWhbAbk4PPmCD3+nNJTeKzljwPccU49HaM13aXs9xc28UYUxAHkljyD9BxXW+K7Ex8rpAbUn0+7u7qWKJpI3m3xsMAgdyD98imjpCeySE2kjfxDHvihRwTt3HBPqcd80sX1sLTU7pplQqhCqsR+Vmx3z6f3oc8M6Xyz2pWH8siBCRgGo5FyWimN8ZNs6prVzarLpcVyrwBJDKiuykkIpbGB2+YDk+tLtnMIrgKt5PIZZAXlc8d8Efuc1j1GRNZsrCSOH4a5jQwT5PCM3Z18zkj7EkVTptlLqckVnDLClxgurtKFAI4J9u3rU1C4+xWWaSfp9D/AFRbvFDDZyJGkbIXcw8blBGMk/fgVm06zN9qMaJM77hyX48Ncn9fOtPVWm6lZ6JFMMXfhjbM8Llwq7h8xHcA9q19GobtZpYo8tb3OGJ4OCAfP3NB1GGgyueXZ0uxEFraxwQqBGi4AIx7mrpXglhkhlhDRyLtdSMgg0s6tayzRmePUvhfLHp+9RuIr1NJh8HU0WRWxJK2MMvlxniua2dvBNCna9O21j1vcG9kZbaBd6zLneSfykY9AOT6+9A+jdHh1vW9QN4jzwI7MjvCzDBY4yo8zg9z61b1/Pa2msNFfXVzNdmzVY2gJUBmzyTnkeWPSi1pBYaZrGmWcU4s47pBAxPIL7QVLZ9cn2zV/bgc8cCk5S+IUOp9Pt7TVI7Wwi2O8zRMgYFd4OMKO4HI7096FPcmK800W3zQyGFJGZtpXbtGQDjjnyOeKyaDYaRqN8t8qF7gXzzCQnkFWbH68H9KbtZa30TprUb21/gyi3d1dTzvIwp588kVaMHJLkSzQeB/+9AbVFt9E1HTVjaA3k8bR3G85kIxwzL9fPP+kfWpT9V2+hT20lyI5YpZSHCw7DgLjIXOTzgZ8s1zHpyS51LXbOC3jSS5kuM73JJYY5B57cE+vNe9ay3Ca1PayuM2ZMKnucZycnz5JrflGrJrK+FDne6rDq2sz31vO8cTkJGigKdoGcYGfr2rfoWueDrhmvEZUihYM79+4AOfQ5xzXMul7101qDeSVIYAZ4JwafunCr9Q/EzgSgo6xw5wBx/M4ppL0YmNvmrH7/1akmnyX1vZzyIkgQrsI7jIr5b19f0+ZPhZIzgld5xzjgj/AM0Ms9TuHDwRCJYFfEqJASynGcDy+9FNO1KSWD/qU2Jk7cx7CR7eVcPR6LijmXUc9103fPNNOyzSwqYQrkFCp+XkcnB5ol0AstxolveyTMz+I6zvMCxJLHGD3P8ASgH4wXouOpIVW2eEQ24Xc2MSZZm3Ljy5/XNBNF6tutH6e1PS4l5uypSTzj7hse4xXVCmtnDNuEnQw6L1wNI1fV7a3nI0y8umkRG+ZVbd3HHGe59qHwJc6pYates8rTC8EpMQByCO49cDsPpSax+bJAHGRiujfg/PJNc31tiMqY1k3HupB2/p5/amlTRNSYc6L6htzZmwtnZoLeJEVni2MGwc59fKlDXZJG6tnkVsqZVZHQZBJAAHPsRWSGBo9Ze1kmnglaR0lEY+beW4GOcmmC40Wyjt0G2eC7hPieK8p3sfUjHPb7c1N6VFFfKzZ1jpkWn6Ta26qYZrpw7qXzjYPIe5xVaKi2yxxSScQiNCGYEAkEn9v3oxqelHqDVbe7+Kb4V7cOg28rknyyef0r7Uun7eHSW+GmmaeJO4Ay+O+R61z5bfR6PgSxR/s+kOnNejtb6CwwkqlwjMf8ua6EGjHZ0AriWhQmfUY305Z7ljKu9ljwqYOeSPpXVi3P5R+tWwXVMl/lPz5pwPzk05TjGQPMDuanp9zOt0im4ljikYLJtcjI+tUxDO5V7V9gkHBPH611NHmp0wxqEsMPiW8LE4Y4TuST9a9tmZliRopGZUAyB2x60PVJkAeBgSV3lYzlhkkYPoeM/es8k80MhCl0LDkHgn3pbTDX1jxJoupW2k/H3cNzBDIrfnUEbe4b1HPmaW57rDxzQIBORhiO5z37e9Ej1nq02liwmWIp4XhM+MllxjBHtQvTdPutWuktbOJ5WBB9AijzJ8h7/vSxt9jSaSVG7T+rtW0q2e1R/E8Qncbj5/lxgj/wA05fh3d6hdSXF1P/Cg8D5Ru5lZTgnHmBzWKx6ItICkmoP8RIn/ANNAVT755NEriaWzljktNqGI4RQOMent5VT8LjQsc1STYxiGPUpgfFMMytndkH7YNfT6PBGks0s4ij5MrAKAV8x24z696FgRajB8Valo3BCsoPKN6f2rO9u4sp/8QaSdSuPDkbcpGeTj7GuNY25cT0Xl9OSOb9XX8d9rbzW0ZW3VVjiz5qPOm/VtNk6vWxk0O5gaeJBuhkJUnIA74+hFZ9Q6Qsb5ALGVrSXGUR/nQ/T1FBp5ta6TKKVEbSR7Y545DhwPIEHB+4zXVLG4qkc+DyVU1L6PnRmjXfT/AMNbavLHHd3N1uEAYOdvHJI9q1/ildZ6OeKKTH8eJZARjse36gVzHQtUubnWjPJK7XBRmSRmLNuVSe5pk6h6307XOn7izMbpd3CpgmPCAqQc/Q8UINrTBnl+ijXw5/Y39zY3MVxZytBPEflkQ4ZT9KhdXM08zyzO0kjsWdmOSxPJNRZctuAPfyrzA/M3FZ9nPRq0dymp2p7fP/Smc6s1tcQvbuRKpBRU5ZmP0889qVdJXxtTgXdtAfJPoB3P6Zp6fwra7tL5YEWSBMouwEgeXHmfOi36mjXJWO1r1HFEi/H6efi1VVkWKb5UOAceQzWmPUHv5TMyKiD/ACKe396EaDHFq9vcXayK8Urh0OMENgAgjy7UF6i6pXT/ABbLTUCSK/heKR3x+YgftXHTbo9WSUd3oN9eNYT6Vb295bxyytJuR2OGQd2IPf0GK5FrGmzafcENDMtuzEwvIOGU9ue2aLPqU95ema4meV/9TnPFN2napa3Nv8JdCN424KyDcp9811pUjzsuRZJWjlgJyRzn0pw/Cq8Nt1bbxgkCdHiYevGR+4qPWPT66ZIuoWAD2cjDKk7gjeh/7TVn4X2ol6l+NeRY4LKJ5nZhwMjAH7n9KzJBtYY4PxWB3KM3TuGcfKGKFhnH1NNWv9Orrd5bT3OoxxyJHtl8FPz+lKeqwtrnWRbp0S3EspWSPYuMEAAtk+XHnXT4tHW1sI47ySE6gy/xJYxjafPArnyp3o7MHHjsVukPibJ5rdFadoSseVYBVzk55qeuXNzHeIXt5YRI2UKspHB5xiiH+Cy288k9osbK5+ZHJy4/2oVqUd7FqqC62C3aMrEUJOxsg5OfYfvUadWVaXQa0WzjtI7h4fljuZfFGwAA/KBWv3yaH2E8kdmviAnbwMDtViTtISETcR34rrxO4I4ct89nA0iMM7wspDAkc+dRdTlwQRg4xjFFtbtxBfhyThlDZPHNHNRtoZbRZsKC0aktjvkf71dv1TJfaF6z1U2CyiKIPNMBhi35fehLvJLOzSjc2eec1fLGzz+IiEg9sedQdGR87vuKkluyjk2X28bzSxwoCXdgqgepOBXUNNsrfR7Nba35YYMkh48R/U/T09KSeiLX4jVXuZEJjtl3Z7/P2X+/2ptuLnD43Z+ue9deKOrIZJbo2tqG5hEThj2J7Z8xVDskrEMM4+UqaHzMsw8ItjfzG/1H19a+06+E82HyGwQw+o4qtEzbbXNxpd2ZY8Fe0qNysgPr+1FdT1G1vrSKO2tWgkOWm3PuBPYYPp34+vnQ+VFkXPcDgj1FZLJzGZ7VzlohkH1Wk4Rbv6MpNKjbbJ41rHHkCQDbu88jgVivohqVpLpt5tAc/Kzf5H8sffH2NabVl2SDP+YODWfVwZEjZVGSwzx6UQCJo0L22vSx7ArRo67Cfpgj96z+AkV/cxsqqvgyYAOQPlyOTRa+Jtur7iVkO2dN6/XcoP8AMGsz2qfGmd/mgkj2bVHIzxj3rgm1GWzrinJaMeha5d6Bf/F2awM5BU+NEHGM+WRwfrU+qNYt9avFuYLJbViuJAp4Y+vFDLyI287xPyyHHHNUE5o67NbSoJ9PPDFe+NPllVfyAfmJIGKb7qY3SFhkZ78Um6AN2pwKeVLjP606T3KflQAD6UyFLNKvItL0a5neV449zKTG21iSBgL+9KF1NLfXPibdigYVB5D6+pNHLyOGXBYH/tH1J71nFqoP8JlJPcNwaCjRaeaU4qJihQIgGOasW42SAEdjWk23hjLOu/yB4/eh9yjRvlu5okBh03VFkWS2uDvikG0o3INb7ewt7Do3WHs5G3z3MaOhXBjXI4znkc5z9aSo5THLuyfznH602pqiDpfVraRcsyR7W9m4/nWMMH4I4k6hvg1wC6WpCLnOQWGf0x+9dN/w1JtVnDn5IlBRSfM5yD/SuA9IdTr09eyTuGkR4ygwRkMO329fYU+fht1mdSvL6PWb07tim38R1A7nIAIwfL96nLstjdI6Y1uYoSjLCF/1buRQHVrBrjY9snilTg/wyffmp6nraxKmbm3iGfzbDu9BgA896uHV1na2k7XU8Sxw4zITjA8wR68eXrU3T0XVx2BrCC4W5nt7hBGPzpnzGcYx/wA70Vt4khXAHfuaDaR1GvVMkt7awmO1t28NHfgyEjLHHkuMfejLOQcYBx50+OPFUcuaSlK0cI1gRlo5ooXkYcNgjnHnnyovazGXQYGdF8RcrtIPIU4/kRUWijMS7l7Cr7K2S4hZBKwMeQsSDls+dOpuqEcd2Ll/bTPKqlDnJwq9sE5HaqtQtWSGCRVOwKdxxwOaK6+z6aht5FZpZHDAryFXGMZ86yQ3wvY/hpICuV2ggccc1mwpWMPSoSHp6HYQPFZi31OSOftXtznfg/lJ/MPL7Vl0OTZp3w+eUYkexOa3oPEQqo3D1rux7ijnlqTMRSQxboAJoW7xhvP1HmDWS2m23xcNuDLjJGDkeo8jx/zNbHZDIQdyT+RA/MP+eVDLy4jF1HKpyzL8wxjn1osCGi2uBsw3bHas+oMYrmC5Q/8AY/1WhMV+zEAdqJzfxbRWPOKyCexXItnlViQU/l61XqOog2ZKMNyOpXn/AJ61UQHVJO5X5H+oPnQDVkNhO8LHepKkBjwRQk62FKwpqyeILO+U5ZVaNiOfPI/rVDW0gitpvl2mQAHOM5PlXtla6rd2T3PwshsV+aSV1wuPp/tWaaWYNGY7lyI/yKTkL+tef5CU3cTrwPh/IA65G6ahKHGDntQ/FENVMk100krBnIGTxzisOKMVSQsmm7Ro0veL+DwzyHB/v+1NBdxyOBtJ9qEdLPEl5J40YZWjKgkZ2n1+nGaMSfMp4xvIHtToUtN3JCYpwojkBBQqeRgAfzzVN3qT3EQ8aOEybsmZU2u3vjGfuM1TO6MR5qPTy5rJcsHGI1z7GtYCuaYuSue/qKzRzHwmjY/k5HNeEsDnaR7is828Zc+fFYxcxCqDmmXQJka9EEwVo5k2Mp88j/gpW3B8DyFFNPnK3MTqcEEc+1Yxk1+ygstTlhtHLRqBnPO0kcjNM/R+iKLWLUgXaYg7RnCg5I5+mB2pRmDySyEg+IzZOT3Oa6x0vCbbRbKPjLQrz25Iz/WqY4Rk6YmSbirQq6hbT3t61vf3ZkXaWjHoPYGoPoEUMcEcpa5muX2Rs7cAAE4Hoa06k8Y6rcgAhVA/KOSea1/iJOYdJ0uS3Phnx96kHkEL5fr/ACqs4R4ukTjkm5bY6dKaR/hGnNGbiSXxWDbX/wAgxjAos8rEkAAAGljovqNNc0vMhUXcI2zKOM+jff8AnmizzkH8gI8q5C1HO3CjPzEis7SSRMrwkq6nOQcGtnhfTmoNAe54pSgG1CWW8lUC3ZcDBkZss3vXsETx445HaibRLntk1U8RHPbmsYxWd0be8AKlVb5SPpmidxcxRfNuKkHgqcc1imt4mtTM1wizjtFxx7/7UMNym5nydy8F2+bn0ArpwTtUTywp2Fn1MSJi5SKUE/K235s0MvLgzTJuAyPPBz7fUVfptreapN4Voj8/5if5ny/nTZL+Hl2bETJeK1yBnwjnDfQH1p55YLTZoYZPaQrWhxgmj1tIjRBGPegrQyW0rQSoySpwysMEVstJ9uR5ini01onJNG2MCKYpn5ZBtJPlRPTNKtr/AFaGa6gSZUi2BZBkAhv96Eytvj+Yg7qYOkplluo88s6kkZ7EYBqfkf1sp46/2Kxn6oKx9MXaKBgR7AOwHtXIJYsAtgCuq9bzhNIaFTy7Bcevn/KubvADxXn43aOzyEroXb20kmfKoAMd6xPZvEnYn1pmlt1BqhoearZzUD9EiEc53kDchwPXt/vROZ8SLzxn+lVx23zlh3Cnn0qhnPiYY57mnQCLkHmM/NgfeqXZQc5KP6ZrxnBHIqAeE91Oc+dEBMzAoMjcwPpWW4R2DO+MY7VqSQBPkQAetQkUyKQB3oGB0R4rdaOUfeQSqfMxA7CsUMbyTeFGu5s4AHmadtG0qK2tGS5jV3kGJMjOB6VjCW1yxDL2ySckciuxabf2lhotpEjrKEhQLt5JUY5Poc1zS805E6khtLFGx4kQUHkknBp9XQbyGYwPbyBJG2ljIXUjH07feq4pJdk8kXLoV9Cu49V6rvC7hBcOxi49O37CtP4kyQ/A6XApJliaTcMEcfL60C0qzaCdmEnhSxTlVkYHblc+frT4+i2HUc8d3foSkcYQRwttVmPLNkDvn0pm/Ripe6OddMavJouqRXWMxfklX/Up/t3rsjyJLDFJE+5HUFSPMHtWe06d0e12/DadahhyGaMMR9zmvL5Q7DkgDsAcVz2WFrdnsKgy5NS34UYr4tmlGKSuKqkHHFXPyDk1AgkDIrGMjICckA47DHaoJb2CzrLe2xkTcMhc598Vr2geQrxoBIr88bePemgrdGcq2NOl32kCBUs1ESnnZjGKPWdwCd0bAqe/NclVZbWTxIuCOcE8UWsOoHgxvbYfqeDUcuCUZWdeLyIyW+x91rRrPXIh4mY7heElUcj6H1FIesaJf6Kxa5i3wDtPGCVP9qZLTqiBgok3KSOc9qP2+pw3ahAd6txyMihjzTgNkwwyHJzcklNrZUcgg8U0/h3m41d9oLgR7Vx/qJJP6DFMqdI6Fe3bvJZjDcthiB9sURg0/SumdPkj0yJYosl23OWJPuT9O1VyZ+caJ4/GcJXYudZXK3FzFHG2UQFj/If1pacCt15c/ESs7Rqo3Nt2jHBOefrWVlx386nFUiWSTlK2Y3RT2qpoh6VrcY71SwIOfLzphDJLiKORm7EYNB2J3knvRDUZlciONwHjY5Q8FvbyoeNvmT3/AKGqRA0UnIqxIhLyrYI7g1ExseQTX0aOGDeY86YU0CIpCI1Q7t24MSMYIH9qjtYkA8e1WBps/OCV24FSCKq7yORzzWMbdIiKuVS3UHcWM2QG7dvX600adbNcS7VZvDX5mb6UJ0yBpQiIOfM/SmqJ4tNsHbICRKZHb1xShFuOP4j8QrXwYSyxzJCoAxnaOT9uf0p86ov20jSru4ukTKRfI4BViewH64rkNhr9xpmsw6rAFeZJS7BjwwOcj96cfxE6iOr9HWMhi8L4p0YLu3YGM9/PypZRtoeLSiZvw6EM+lSKyeKxb5hjPPrTvJHHCiRQqFRR+UDGM0h/hXc2tv8AE29wn8dsOBg5KgYyPLg/zp5lKtIzRk7c0EnZpVRCQkLkNjmhWoF9wxnH0FELhsgcfYVjuIwZCe47YxwKzFQrI58+TUt4Y7SRVCE4qX186cBaSOxPFfFc1BSamrFgc+RxQCe4UDkV4N3zAHjGVH1FeKN0ig9jXrHEZI7hTTQ/kgS6Atx4yhgQAue69qyTDeAMZFbbljFGoXs3fNUhiwwcV2S32RWjGsbIMqzr/wDi1bdI1a4sdQhaS6lS3LgSnG7A9a88NW4IrHdoqDhf1qGTHForDI0ztjavYRRRFZiYEQMI1wxkb/UxHl6UldUdQi+u47Szkym8GQA58+3+1IUGpXqN4aXUqx8naG4FbdL/APl25OSS+ST58VCOJLZ0ZPIk1SGojzqBPoa+BJrxhzQJESA3GcCqLjw4o2dyCFGauahWtyMkKhTwx5oUYC3cySSMytsJ5KuMqf7Vk+IMfcKy/wCnP9e9Rndg5qk/N3pkZmuO7yfkjIHpmtCXoPc4P/cpryC1ibSXmI+cNkGsicnmiCgl8UrLjen7/wBq9jnZSSh3e4IxWOMDPaiFkivcQqw4MgBoNhod9Ig8C1iVhh9oLe+Oat1i1vb3Rb2OygluJNg3JEhY7dwycCrI/l4FdH6CsYE0lrwJmeR2UufIDsBWiKz8xyQSmQIgDEtgIO5PpimnrORLbSNK0wofFijDsPLhdv8AOmXrizt7X8TInghRDNB4z4HG/LDd78Ut9eks2nP2bLJkd8cU77FPfw33f4pOwB2eARny/Mv9q6ID+g86570FPKuqTw7yU8POD58in5XJBB8qWXYxF+dwrMm/J4+xrSexrNkg8Ukgo//Z"/>
          <p:cNvSpPr>
            <a:spLocks noChangeAspect="1" noChangeArrowheads="1"/>
          </p:cNvSpPr>
          <p:nvPr/>
        </p:nvSpPr>
        <p:spPr bwMode="auto">
          <a:xfrm>
            <a:off x="1259769" y="-655638"/>
            <a:ext cx="1564440" cy="137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75" tIns="34838" rIns="69675" bIns="34838"/>
          <a:lstStyle/>
          <a:p>
            <a:endParaRPr lang="en-GB" sz="1500" dirty="0"/>
          </a:p>
        </p:txBody>
      </p:sp>
      <p:sp>
        <p:nvSpPr>
          <p:cNvPr id="22536" name="AutoShape 11" descr="data:image/jpg;base64,/9j/4AAQSkZJRgABAQAAAQABAAD/2wCEAAkGBhMRERQUEhQWEhIWFRYYFxgWGBgXFBYSGhkcGBMUFxQYHDIqGBklGhQSIy8gJTMsOC04HCAyNTAqNSYrLSkBCQoKDgwOGA8PFykYFBwpKSkpKSksKSkpKSkpKSkpLCkpKSkpKSkpLCkpLCksLCkpKSkpKSkpLCksKSkpKSkpKf/AABEIADwAbAMBIgACEQEDEQH/xAAcAAACAwEBAQEAAAAAAAAAAAAEBQIDBgEHAAj/xAAxEAABAwIEBQIGAgIDAAAAAAABAgMRACEEEjFBBSJRYXGBoQYTkbHB8DJC0fEHU+H/xAAYAQADAQEAAAAAAAAAAAAAAAAAAgMBBP/EAB4RAQEBAQACAgMAAAAAAAAAAAABAhESUTFBAyEi/9oADAMBAAIRAxEAPwBHhmqc4PD0Dgm5in+BYoAzBYWn2EwlDYBkabjWnuGZoD5jDUWhirG26ISigKAzXS2P397ipY3GtstqcdWlCE6qUbD/AN7V5Zxji7nEsQrK4prCoAASOV1STBUVQZAUUzB2il1qQ2c9M/i//kBLeZrCKSVpkLeN22+oT/2L9h3rOcKwCcnzZLjrgClOLkr5hO/nSu8a4Oz8ptISAhKzE99/2absISWUkEWSI77GDtXPrfXRMcJ3cKI1kmNR+3pZiMMLgg9jtPeni0zMgAXNouqTEb0vdwxvrS9LWfeZN97fQetJ3l3rRYtoCItaLfelTrN9KpKTjR8PdS2EJUqMxgfiemhrUM4hLYlZgddq8zU9ng3PMNBsKa474hX8rKndIC76gdAdNKrdJN78PYxr5y1fNzOKUkEWIhQAQkev03reYdFfm7gPFy1iWlkmziSqYIib3O8Tf/Fe2O/EaRhnlhWqSEEHrZKgegsZrJoT9tMniTYcW2VAKQhK1dkkkD7D60g+NPiZWFewgQSoKUVKQhQClpBEai49uulYDiHF3SpYC1qLiUpWsqJBTaEk7x0rsKLzS3CpalfL51810iI7WOlhWa/J6UzkbjuJPY19lx2MmdYDJn5bYTIEA/zVIHMfSBU2GCl55WXKFAAGP5Ef7N6Mw2DQAiRmKZIm1zcwBqbmqMVxJBzICxn/AIx7m/QXtXPba6MzglphDgSFJzRJEzE6XA1o15klIEQIHbrBsfFL0cRQwj5jhISBF7Ce8GwirGONJfbztA3JA6wNTCotel+umsUOhKSTmi2p9JHmlWJxSTa56R9vFEceZlhSgopVY2NxJAPsKweFQpOKTnWpVyOYkzKTNNj+i3PD5xxCgTBHMQnMIVl6xNK8QgFWtMHERtA8ATfrNBYxsZrCPWd6qiSNOQn1/FTxiwpOlxH03mhUkADNIufx0o9t0JsMkRcqSDE7XmTppW3KRazh1TIFvpWhwmMdPKCSAmO0dO9DsmUnmTYgRl66RI+9XN4gpsFi5iydT+aPGiZptgcYQUpja8jUyfewNNG8YZbEC5RPUSoj7gUiWyrLmW4LbRcq0ECPF9LV1p82BcJFjaYHT87Vlz6VzefLStvKJalX9zoBzJBIAM6aCl+MGTHJUBzZVzIG6TP3NTw/Hkg8iAYuCoBJ8pnTzQuNxiA8HSSpQJ5QJGYiP5AfYVPxq01GkxiQrCKEgCJg6zt6xND4IgM2IsswOxSknelg+MgoFK2eTbMCZI/soxAGtcb+LkZcoaETMNzM9b7DTS89qPC8HnDfiqyW1jfIdhprv5FYACXQrSFD3MVpMR8QhRUFJUnMkjlE5QQDBne9I3/lpOYFRvMQZ1397dq3GbBdyjVJ01OlwnbyaHfIzcsR9aDRj0g32gzlMW9b9KXr4gon+JI2006a1TiHQZcFpPfv4o1szcGRME7TtfzS5NyJ7UShRKdT+3pyHDeVIsQVDzA+mu9XFeWQUcx/qRoDfbxahsHhwQo35QgjySRer0OFSklRKjpc7RpSnF4dQBAM3JkJJnfUE9YqDjEQRIA6qAv4B1ioBULjYR+nrVD2OUCDaRB9aANU8BMJyibEq9ja9tqqL5Kp3J26+aiFQ0V6k2M+tDpxBzJi1tvNAEuN7lRHbS3WpO4lWU3VOkx/UCAAdzCReh3lnMR39daocTY9rjzMT5vWBJxNtQb9Z9/81Qs952i/XxXzmMVmIsZmZEk/Xe2tVvq+36a0K1uDKUjlPU79vel7jy9idOsfaiXunWh0tA1pa//Z"/>
          <p:cNvSpPr>
            <a:spLocks noChangeAspect="1" noChangeArrowheads="1"/>
          </p:cNvSpPr>
          <p:nvPr/>
        </p:nvSpPr>
        <p:spPr bwMode="auto">
          <a:xfrm>
            <a:off x="1259768" y="-274638"/>
            <a:ext cx="771505" cy="57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75" tIns="34838" rIns="69675" bIns="34838"/>
          <a:lstStyle/>
          <a:p>
            <a:endParaRPr lang="en-GB" sz="1500" dirty="0"/>
          </a:p>
        </p:txBody>
      </p:sp>
      <p:sp>
        <p:nvSpPr>
          <p:cNvPr id="22537" name="AutoShape 13" descr="data:image/jpg;base64,/9j/4AAQSkZJRgABAQAAAQABAAD/2wCEAAkGBhISEBQUEhQWFBUWGRsXGBgVFhoeGhceGh4XIBcYFyQeHS4gFxsjGRkaIDEsIycqLC0sHB4xNTAqNiYrLCkBCQoKDgwOFw4PGikcHCApKSkpKSkpKSkpKSkpKSwpLCkpKSkpNSkpKSwpKSkpKSkpKSkpKSkpLCksKSkpLCkpKf/AABEIAEIAWQMBIgACEQEDEQH/xAAbAAACAwEBAQAAAAAAAAAAAAAEBQADBgIBB//EADgQAAECBAQEBQEGBQUAAAAAAAECEQADBCESMUFRBSJhcQYTMoGRwRRCUqGx0WKS4eLwBxUjM4P/xAAYAQADAQEAAAAAAAAAAAAAAAAAAQMCBP/EABwRAQEAAgIDAAAAAAAAAAAAAAABAhESIQMxQf/aAAwDAQACEQMRAD8ANo6eHdJSwNRSIfUkiAO6alhhKp46kSYLRLgCpEmLBKi9KI8mzEoSVKISlIclRYADUnICAKvKjG+LvHKKcqk0+GbUak/9cnrMO/8ACPeEvGfElTW1CxTL8mnTyCakkGYnMlOLe7FhaE3GvD0pNOEJdsdy9y++/vEcvJrqK4ePfdecKoxNepmL+0TlucSnsxZkaAWyEETqd3Ki5v8A1HaGXCuH4ZCUpHoBfTJ3yzf94Fm+pmLlk3du/wBfaI77VsJqmmAzf47wN9jl7K+FQ0qJZxZ29/kwJgPT5h7ZaysEwhCJZwkqBKnIZIN265e0azhqSUB89evWPh3GPEaisiUohJUCBidmYgdOZzH0n/T/AI+ZlMpSi6vNILnolsI/CB7R0TLtzt7KRF8khQCgQQciMj2jN+IvEipGFCEhRWhRcqIKNAQ1tX9oyVD42mSRTSkJx+WFggr9WJ8JWfugHS+Vmh8o1MdtbW+OZcirnSpyghEtAIZKitaiE8qdCb2AvGP4pxqbX1IRPSpEjD5iJKSGN+UzT99TXb0jrnCsY6idOmTeebMQoEAcodTMgfdDNq/eHdLQFKwpwAEBOFiTld4hn5Pi2OBdwiUErqQncG5LJZwwfRoZTaFM1CUlRSHctmW0c3FzoIlQlKUKKUtrbJzqWzVnF/D0AkWyBJfMd+vSI1aencmjRLQEpTvc3LlnJc3N84CXTEN1zF79PpDhc1LMFJIGgbVy5vmS+ewhRUkqBKPbodPdrQrdFx2FqEpFiyXfUhoB/wDRP8/9sZbiniKeCwlgO91KKv2GcL/9/qP4P5RFeLOi2fMJVcAb2jQ+EuPqp3Dug3w5gqAYE5E7NC1XD04i60l9ifzYRfLpUiwKQ+vN/gijkjU1XiRU+aFEsVJCDYMw22tHfD5ctJdJyUPdXfV4Sy1SkhLKPLfI59XyvF1HVoTZyQMLHWxe/wAfpBcbpTGtFJVLRMUpJZ0kqS5I5SxLfI7wxRxMFaUAE404gWtvc73jO0talUzlu6VDIgcxeHdHI50kqSAEszl8g5A2tEbF5SmVVzftZlrmHAylCxfEPTq2sOqyS9KrCopWACkpYMxY++RjPzDirvZWvxGsEtfkFCVJJIZIUd7k/k8Kt/CTw/LUmSvEpSy6VHGXBBBcb5jaG6VgAMbPfl9rfED0FDMQhYKkXCUgAuVYcVu5eJOISEvYlibsQHzZ4zlN3Zy6YPjUvmYaFQHyWhH5K/xGNHxiX/zEgFsR02J+kBeUfwxeeioeWouCyeljl73cwatKrkJSATtkNgP3f4tAdNUpSTZyCQ+mrK3gySnHjWFBLB2U/M1mzzAijlX06FJ5lgMbpZIa7vo5/wA7xdUTRbClAAzDF+5JztsBkYElcxKiRfQa/QFoNp55OIYmBIswP65QGqk1agXSWUA45SQCdg+1h1gqnmqcYySSdSoHLoGTezCB1DmdJOL1ElgA4Ya5xWuaSk3UoPdzkdNbwgJqq5arYkpD3YZ7Pd82/peAROWlRPmqxHM4XJGwL8o7CPZXqFwl83tHZUA4AByvfTYuze3xCPbuWVs4mJSFB+V3S7vmc7fHWKl1pHpmKJdypmKi9hmWGWkcGpsp2u1mufpl9I4QhwGGLa4zNgLXHaAnc7iyiOYk6cwB1u20c/albp+IFmcuYNnzORHaK8HU/nDKqJA5FQ54mkCaoAMH07RIkMPZPoPv+gjmUeQxIkABrWdznBtbMIlIAJA2B6xIkACpUSsPe0d1PqV3P6xIkIPUi57KgCqLFIFuURIkAdlRaPXiRIQf/9k="/>
          <p:cNvSpPr>
            <a:spLocks noChangeAspect="1" noChangeArrowheads="1"/>
          </p:cNvSpPr>
          <p:nvPr/>
        </p:nvSpPr>
        <p:spPr bwMode="auto">
          <a:xfrm>
            <a:off x="1259768" y="-296861"/>
            <a:ext cx="635777" cy="6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75" tIns="34838" rIns="69675" bIns="34838"/>
          <a:lstStyle/>
          <a:p>
            <a:endParaRPr lang="en-GB" sz="1500" dirty="0"/>
          </a:p>
        </p:txBody>
      </p:sp>
      <p:sp>
        <p:nvSpPr>
          <p:cNvPr id="22538" name="AutoShape 17" descr="data:image/jpg;base64,/9j/4AAQSkZJRgABAQAAAQABAAD/2wCEAAkGBhMRERQUEhQWEhIWFRYYFxgWGBgXFBYSGhkcGBMUFxQYHDIqGBklGhQSIy8gJTMsOC04HCAyNTAqNSYrLSkBCQoKDgwOGA8PFykYFBwpKSkpKSksKSkpKSkpKSkpLCkpKSkpKSkpLCkpLCksLCkpKSkpKSkpLCksKSkpKSkpKf/AABEIADwAbAMBIgACEQEDEQH/xAAcAAACAwEBAQEAAAAAAAAAAAAEBQIDBgEHAAj/xAAxEAABAwIEBQIGAgIDAAAAAAABAgMRACEEEjFBBSJRYXGBoQYTkbHB8DJC0fEHU+H/xAAYAQADAQEAAAAAAAAAAAAAAAAAAgMBBP/EAB4RAQEBAQACAgMAAAAAAAAAAAABAhESUTFBAyEi/9oADAMBAAIRAxEAPwBHhmqc4PD0Dgm5in+BYoAzBYWn2EwlDYBkabjWnuGZoD5jDUWhirG26ISigKAzXS2P397ipY3GtstqcdWlCE6qUbD/AN7V5Zxji7nEsQrK4prCoAASOV1STBUVQZAUUzB2il1qQ2c9M/i//kBLeZrCKSVpkLeN22+oT/2L9h3rOcKwCcnzZLjrgClOLkr5hO/nSu8a4Oz8ptISAhKzE99/2absISWUkEWSI77GDtXPrfXRMcJ3cKI1kmNR+3pZiMMLgg9jtPeni0zMgAXNouqTEb0vdwxvrS9LWfeZN97fQetJ3l3rRYtoCItaLfelTrN9KpKTjR8PdS2EJUqMxgfiemhrUM4hLYlZgddq8zU9ng3PMNBsKa474hX8rKndIC76gdAdNKrdJN78PYxr5y1fNzOKUkEWIhQAQkev03reYdFfm7gPFy1iWlkmziSqYIib3O8Tf/Fe2O/EaRhnlhWqSEEHrZKgegsZrJoT9tMniTYcW2VAKQhK1dkkkD7D60g+NPiZWFewgQSoKUVKQhQClpBEai49uulYDiHF3SpYC1qLiUpWsqJBTaEk7x0rsKLzS3CpalfL51810iI7WOlhWa/J6UzkbjuJPY19lx2MmdYDJn5bYTIEA/zVIHMfSBU2GCl55WXKFAAGP5Ef7N6Mw2DQAiRmKZIm1zcwBqbmqMVxJBzICxn/AIx7m/QXtXPba6MzglphDgSFJzRJEzE6XA1o15klIEQIHbrBsfFL0cRQwj5jhISBF7Ce8GwirGONJfbztA3JA6wNTCotel+umsUOhKSTmi2p9JHmlWJxSTa56R9vFEceZlhSgopVY2NxJAPsKweFQpOKTnWpVyOYkzKTNNj+i3PD5xxCgTBHMQnMIVl6xNK8QgFWtMHERtA8ATfrNBYxsZrCPWd6qiSNOQn1/FTxiwpOlxH03mhUkADNIufx0o9t0JsMkRcqSDE7XmTppW3KRazh1TIFvpWhwmMdPKCSAmO0dO9DsmUnmTYgRl66RI+9XN4gpsFi5iydT+aPGiZptgcYQUpja8jUyfewNNG8YZbEC5RPUSoj7gUiWyrLmW4LbRcq0ECPF9LV1p82BcJFjaYHT87Vlz6VzefLStvKJalX9zoBzJBIAM6aCl+MGTHJUBzZVzIG6TP3NTw/Hkg8iAYuCoBJ8pnTzQuNxiA8HSSpQJ5QJGYiP5AfYVPxq01GkxiQrCKEgCJg6zt6xND4IgM2IsswOxSknelg+MgoFK2eTbMCZI/soxAGtcb+LkZcoaETMNzM9b7DTS89qPC8HnDfiqyW1jfIdhprv5FYACXQrSFD3MVpMR8QhRUFJUnMkjlE5QQDBne9I3/lpOYFRvMQZ1397dq3GbBdyjVJ01OlwnbyaHfIzcsR9aDRj0g32gzlMW9b9KXr4gon+JI2006a1TiHQZcFpPfv4o1szcGRME7TtfzS5NyJ7UShRKdT+3pyHDeVIsQVDzA+mu9XFeWQUcx/qRoDfbxahsHhwQo35QgjySRer0OFSklRKjpc7RpSnF4dQBAM3JkJJnfUE9YqDjEQRIA6qAv4B1ioBULjYR+nrVD2OUCDaRB9aANU8BMJyibEq9ja9tqqL5Kp3J26+aiFQ0V6k2M+tDpxBzJi1tvNAEuN7lRHbS3WpO4lWU3VOkx/UCAAdzCReh3lnMR39daocTY9rjzMT5vWBJxNtQb9Z9/81Qs952i/XxXzmMVmIsZmZEk/Xe2tVvq+36a0K1uDKUjlPU79vel7jy9idOsfaiXunWh0tA1pa//Z"/>
          <p:cNvSpPr>
            <a:spLocks noChangeAspect="1" noChangeArrowheads="1"/>
          </p:cNvSpPr>
          <p:nvPr/>
        </p:nvSpPr>
        <p:spPr bwMode="auto">
          <a:xfrm>
            <a:off x="1259768" y="-274638"/>
            <a:ext cx="771505" cy="57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75" tIns="34838" rIns="69675" bIns="34838"/>
          <a:lstStyle/>
          <a:p>
            <a:endParaRPr lang="en-GB" sz="1500" dirty="0"/>
          </a:p>
        </p:txBody>
      </p:sp>
      <p:sp>
        <p:nvSpPr>
          <p:cNvPr id="22539" name="AutoShape 19" descr="data:image/jpg;base64,/9j/4AAQSkZJRgABAQAAAQABAAD/2wCEAAkGBhMRERQUEhQWEhIWFRYYFxgWGBgXFBYSGhkcGBMUFxQYHDIqGBklGhQSIy8gJTMsOC04HCAyNTAqNSYrLSkBCQoKDgwOGA8PFykYFBwpKSkpKSksKSkpKSkpKSkpLCkpKSkpKSkpLCkpLCksLCkpKSkpKSkpLCksKSkpKSkpKf/AABEIADwAbAMBIgACEQEDEQH/xAAcAAACAwEBAQEAAAAAAAAAAAAEBQIDBgEHAAj/xAAxEAABAwIEBQIGAgIDAAAAAAABAgMRACEEEjFBBSJRYXGBoQYTkbHB8DJC0fEHU+H/xAAYAQADAQEAAAAAAAAAAAAAAAAAAgMBBP/EAB4RAQEBAQACAgMAAAAAAAAAAAABAhESUTFBAyEi/9oADAMBAAIRAxEAPwBHhmqc4PD0Dgm5in+BYoAzBYWn2EwlDYBkabjWnuGZoD5jDUWhirG26ISigKAzXS2P397ipY3GtstqcdWlCE6qUbD/AN7V5Zxji7nEsQrK4prCoAASOV1STBUVQZAUUzB2il1qQ2c9M/i//kBLeZrCKSVpkLeN22+oT/2L9h3rOcKwCcnzZLjrgClOLkr5hO/nSu8a4Oz8ptISAhKzE99/2absISWUkEWSI77GDtXPrfXRMcJ3cKI1kmNR+3pZiMMLgg9jtPeni0zMgAXNouqTEb0vdwxvrS9LWfeZN97fQetJ3l3rRYtoCItaLfelTrN9KpKTjR8PdS2EJUqMxgfiemhrUM4hLYlZgddq8zU9ng3PMNBsKa474hX8rKndIC76gdAdNKrdJN78PYxr5y1fNzOKUkEWIhQAQkev03reYdFfm7gPFy1iWlkmziSqYIib3O8Tf/Fe2O/EaRhnlhWqSEEHrZKgegsZrJoT9tMniTYcW2VAKQhK1dkkkD7D60g+NPiZWFewgQSoKUVKQhQClpBEai49uulYDiHF3SpYC1qLiUpWsqJBTaEk7x0rsKLzS3CpalfL51810iI7WOlhWa/J6UzkbjuJPY19lx2MmdYDJn5bYTIEA/zVIHMfSBU2GCl55WXKFAAGP5Ef7N6Mw2DQAiRmKZIm1zcwBqbmqMVxJBzICxn/AIx7m/QXtXPba6MzglphDgSFJzRJEzE6XA1o15klIEQIHbrBsfFL0cRQwj5jhISBF7Ce8GwirGONJfbztA3JA6wNTCotel+umsUOhKSTmi2p9JHmlWJxSTa56R9vFEceZlhSgopVY2NxJAPsKweFQpOKTnWpVyOYkzKTNNj+i3PD5xxCgTBHMQnMIVl6xNK8QgFWtMHERtA8ATfrNBYxsZrCPWd6qiSNOQn1/FTxiwpOlxH03mhUkADNIufx0o9t0JsMkRcqSDE7XmTppW3KRazh1TIFvpWhwmMdPKCSAmO0dO9DsmUnmTYgRl66RI+9XN4gpsFi5iydT+aPGiZptgcYQUpja8jUyfewNNG8YZbEC5RPUSoj7gUiWyrLmW4LbRcq0ECPF9LV1p82BcJFjaYHT87Vlz6VzefLStvKJalX9zoBzJBIAM6aCl+MGTHJUBzZVzIG6TP3NTw/Hkg8iAYuCoBJ8pnTzQuNxiA8HSSpQJ5QJGYiP5AfYVPxq01GkxiQrCKEgCJg6zt6xND4IgM2IsswOxSknelg+MgoFK2eTbMCZI/soxAGtcb+LkZcoaETMNzM9b7DTS89qPC8HnDfiqyW1jfIdhprv5FYACXQrSFD3MVpMR8QhRUFJUnMkjlE5QQDBne9I3/lpOYFRvMQZ1397dq3GbBdyjVJ01OlwnbyaHfIzcsR9aDRj0g32gzlMW9b9KXr4gon+JI2006a1TiHQZcFpPfv4o1szcGRME7TtfzS5NyJ7UShRKdT+3pyHDeVIsQVDzA+mu9XFeWQUcx/qRoDfbxahsHhwQo35QgjySRer0OFSklRKjpc7RpSnF4dQBAM3JkJJnfUE9YqDjEQRIA6qAv4B1ioBULjYR+nrVD2OUCDaRB9aANU8BMJyibEq9ja9tqqL5Kp3J26+aiFQ0V6k2M+tDpxBzJi1tvNAEuN7lRHbS3WpO4lWU3VOkx/UCAAdzCReh3lnMR39daocTY9rjzMT5vWBJxNtQb9Z9/81Qs952i/XxXzmMVmIsZmZEk/Xe2tVvq+36a0K1uDKUjlPU79vel7jy9idOsfaiXunWh0tA1pa//Z"/>
          <p:cNvSpPr>
            <a:spLocks noChangeAspect="1" noChangeArrowheads="1"/>
          </p:cNvSpPr>
          <p:nvPr/>
        </p:nvSpPr>
        <p:spPr bwMode="auto">
          <a:xfrm>
            <a:off x="1259768" y="-274638"/>
            <a:ext cx="771505" cy="57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75" tIns="34838" rIns="69675" bIns="34838"/>
          <a:lstStyle/>
          <a:p>
            <a:endParaRPr lang="en-GB" sz="1500" dirty="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55595" y="1143002"/>
            <a:ext cx="5052192" cy="296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805" tIns="38402" rIns="76805" bIns="38402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>
              <a:defRPr/>
            </a:pPr>
            <a:r>
              <a:rPr lang="en-GB" sz="3400" b="1" dirty="0" smtClean="0">
                <a:solidFill>
                  <a:srgbClr val="002060"/>
                </a:solidFill>
              </a:rPr>
              <a:t>Community Led Housing </a:t>
            </a:r>
          </a:p>
          <a:p>
            <a:pPr algn="ctr">
              <a:defRPr/>
            </a:pPr>
            <a:endParaRPr lang="en-GB" sz="340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en-GB" sz="3400" b="1" dirty="0" smtClean="0">
                <a:solidFill>
                  <a:srgbClr val="002060"/>
                </a:solidFill>
              </a:rPr>
              <a:t>Yours for now</a:t>
            </a:r>
          </a:p>
          <a:p>
            <a:pPr algn="ctr">
              <a:defRPr/>
            </a:pPr>
            <a:r>
              <a:rPr lang="en-GB" sz="3400" b="1" dirty="0" smtClean="0">
                <a:solidFill>
                  <a:srgbClr val="002060"/>
                </a:solidFill>
              </a:rPr>
              <a:t>Yours for the future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79796EA-E9D3-46B5-B3CF-E8796960EFBA}"/>
              </a:ext>
            </a:extLst>
          </p:cNvPr>
          <p:cNvSpPr/>
          <p:nvPr/>
        </p:nvSpPr>
        <p:spPr>
          <a:xfrm>
            <a:off x="255594" y="5969638"/>
            <a:ext cx="8393106" cy="624354"/>
          </a:xfrm>
          <a:prstGeom prst="rect">
            <a:avLst/>
          </a:prstGeom>
        </p:spPr>
        <p:txBody>
          <a:bodyPr wrap="square" lIns="69675" tIns="34838" rIns="69675" bIns="34838">
            <a:spAutoFit/>
          </a:bodyPr>
          <a:lstStyle/>
          <a:p>
            <a:pPr>
              <a:defRPr/>
            </a:pPr>
            <a:r>
              <a:rPr lang="en-GB" sz="1800" b="1" dirty="0" smtClean="0">
                <a:latin typeface="arial" panose="020B0604020202020204" pitchFamily="34" charset="0"/>
              </a:rPr>
              <a:t>Jo </a:t>
            </a:r>
            <a:r>
              <a:rPr lang="en-GB" sz="1800" b="1" dirty="0" err="1" smtClean="0">
                <a:latin typeface="arial" panose="020B0604020202020204" pitchFamily="34" charset="0"/>
              </a:rPr>
              <a:t>Lavis</a:t>
            </a:r>
            <a:r>
              <a:rPr lang="en-GB" sz="1800" b="1" dirty="0" smtClean="0"/>
              <a:t>, </a:t>
            </a:r>
            <a:r>
              <a:rPr lang="en-GB" sz="1800" dirty="0" smtClean="0"/>
              <a:t>Vice-Chair</a:t>
            </a:r>
          </a:p>
          <a:p>
            <a:pPr>
              <a:defRPr/>
            </a:pPr>
            <a:r>
              <a:rPr lang="en-GB" sz="1800" dirty="0"/>
              <a:t>National CLT </a:t>
            </a:r>
            <a:r>
              <a:rPr lang="en-GB" sz="1800" dirty="0" smtClean="0"/>
              <a:t>Network &amp; East Midlands Community Led Housing</a:t>
            </a:r>
            <a:endParaRPr lang="en-GB" sz="1200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0443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41120" y="1919932"/>
            <a:ext cx="3144960" cy="516634"/>
          </a:xfrm>
          <a:prstGeom prst="rect">
            <a:avLst/>
          </a:prstGeom>
          <a:noFill/>
        </p:spPr>
        <p:txBody>
          <a:bodyPr wrap="square" lIns="69677" tIns="34839" rIns="69677" bIns="34839" rtlCol="0">
            <a:spAutoFit/>
          </a:bodyPr>
          <a:lstStyle/>
          <a:p>
            <a:endParaRPr lang="en-GB" sz="15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6257" r="3296"/>
          <a:stretch>
            <a:fillRect/>
          </a:stretch>
        </p:blipFill>
        <p:spPr>
          <a:xfrm>
            <a:off x="2692400" y="1978441"/>
            <a:ext cx="3028685" cy="13996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177800"/>
            <a:ext cx="7277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5F"/>
                </a:solidFill>
              </a:rPr>
              <a:t>Community Housing Fund</a:t>
            </a:r>
          </a:p>
          <a:p>
            <a:r>
              <a:rPr lang="en-US" sz="3200" b="1" dirty="0" smtClean="0">
                <a:solidFill>
                  <a:srgbClr val="00665F"/>
                </a:solidFill>
              </a:rPr>
              <a:t>Hot off the press!</a:t>
            </a:r>
            <a:endParaRPr lang="en-US" sz="3200" b="1" dirty="0">
              <a:solidFill>
                <a:srgbClr val="00665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3200" y="1397000"/>
            <a:ext cx="539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£60m per annum for 4 years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1676400" y="2743200"/>
            <a:ext cx="977900" cy="609600"/>
          </a:xfrm>
          <a:prstGeom prst="straightConnector1">
            <a:avLst/>
          </a:prstGeom>
          <a:ln w="50800" cap="flat" cmpd="sng" algn="ctr">
            <a:solidFill>
              <a:srgbClr val="00665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4578350" y="3702050"/>
            <a:ext cx="800100" cy="1588"/>
          </a:xfrm>
          <a:prstGeom prst="straightConnector1">
            <a:avLst/>
          </a:prstGeom>
          <a:ln w="50800" cap="flat" cmpd="sng" algn="ctr">
            <a:solidFill>
              <a:srgbClr val="00665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703094" y="2095500"/>
            <a:ext cx="507206" cy="795"/>
          </a:xfrm>
          <a:prstGeom prst="straightConnector1">
            <a:avLst/>
          </a:prstGeom>
          <a:ln w="50800" cap="flat" cmpd="sng" algn="ctr">
            <a:solidFill>
              <a:srgbClr val="00665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968" y="3721100"/>
            <a:ext cx="1746381" cy="13081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700" y="4819928"/>
            <a:ext cx="1974849" cy="131417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9400" y="4113822"/>
            <a:ext cx="2133600" cy="196947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5A457A7-B88F-403B-B455-F96FF704F6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3802"/>
          <a:stretch/>
        </p:blipFill>
        <p:spPr>
          <a:xfrm>
            <a:off x="6769925" y="2223658"/>
            <a:ext cx="1561275" cy="183678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429500" y="3937000"/>
            <a:ext cx="1397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Expanded HUB network</a:t>
            </a:r>
          </a:p>
          <a:p>
            <a:endParaRPr lang="en-US" dirty="0" smtClean="0"/>
          </a:p>
          <a:p>
            <a:r>
              <a:rPr lang="en-US" dirty="0" smtClean="0"/>
              <a:t>Technical adviser training &amp; accreditation</a:t>
            </a:r>
          </a:p>
          <a:p>
            <a:endParaRPr lang="en-US" dirty="0" smtClean="0"/>
          </a:p>
          <a:p>
            <a:r>
              <a:rPr lang="en-US" dirty="0" smtClean="0"/>
              <a:t>CLH website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172200" y="19177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CCH &amp; </a:t>
            </a:r>
            <a:r>
              <a:rPr lang="en-US" b="1" dirty="0" smtClean="0"/>
              <a:t>UK Cohousing </a:t>
            </a:r>
            <a:r>
              <a:rPr lang="en-US" b="1" dirty="0" smtClean="0"/>
              <a:t>&amp; NCLTN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089400" y="4089400"/>
            <a:ext cx="179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Phase Two</a:t>
            </a:r>
          </a:p>
          <a:p>
            <a:r>
              <a:rPr lang="en-US" dirty="0" smtClean="0"/>
              <a:t>Capital grant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44500" y="3175000"/>
            <a:ext cx="154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Phase One</a:t>
            </a:r>
          </a:p>
          <a:p>
            <a:r>
              <a:rPr lang="en-US" dirty="0" smtClean="0"/>
              <a:t>Infrastructure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222500" y="4406900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&amp;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863600" y="6146800"/>
            <a:ext cx="261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Revenue  - </a:t>
            </a:r>
          </a:p>
          <a:p>
            <a:r>
              <a:rPr lang="en-US" dirty="0" smtClean="0"/>
              <a:t>Professional Technical help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60432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3906102-7E20-4A3E-8544-0735A0CDFB81}"/>
              </a:ext>
            </a:extLst>
          </p:cNvPr>
          <p:cNvSpPr/>
          <p:nvPr/>
        </p:nvSpPr>
        <p:spPr>
          <a:xfrm>
            <a:off x="0" y="3"/>
            <a:ext cx="9144000" cy="1163492"/>
          </a:xfrm>
          <a:prstGeom prst="rect">
            <a:avLst/>
          </a:prstGeom>
          <a:solidFill>
            <a:srgbClr val="BFD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75" tIns="34838" rIns="69675" bIns="34838"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3" name="Picture 9" descr="Colour no strapline.PNG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7E6F1AF-1853-4FDB-9E7D-0606BC7A0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586134" y="1"/>
            <a:ext cx="1557867" cy="158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stomShap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D534FF0-D738-421F-951D-8A5434D630C3}"/>
              </a:ext>
            </a:extLst>
          </p:cNvPr>
          <p:cNvSpPr/>
          <p:nvPr/>
        </p:nvSpPr>
        <p:spPr>
          <a:xfrm>
            <a:off x="0" y="2"/>
            <a:ext cx="6280540" cy="11718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lvl="1"/>
            <a:r>
              <a:rPr lang="en-GB" sz="3000" b="1" spc="-1" dirty="0" smtClean="0">
                <a:solidFill>
                  <a:srgbClr val="00665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Why we do it</a:t>
            </a:r>
            <a:endParaRPr lang="en-GB" sz="1200" b="1" spc="-1" dirty="0">
              <a:solidFill>
                <a:srgbClr val="00665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8347" y="970667"/>
            <a:ext cx="7649280" cy="6533663"/>
          </a:xfrm>
          <a:prstGeom prst="rect">
            <a:avLst/>
          </a:prstGeom>
          <a:noFill/>
        </p:spPr>
        <p:txBody>
          <a:bodyPr wrap="square" lIns="69675" tIns="34838" rIns="69675" bIns="34838" rtlCol="0">
            <a:spAutoFit/>
          </a:bodyPr>
          <a:lstStyle/>
          <a:p>
            <a:endParaRPr lang="en-US" b="1" dirty="0" smtClean="0"/>
          </a:p>
          <a:p>
            <a:r>
              <a:rPr lang="en-US" sz="2000" b="1" dirty="0" smtClean="0"/>
              <a:t>“Once the crashing need had been identified the village almost unanimously agreed that ‘our own’ shouldn’t be left to fend for themselves.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2000" b="1" dirty="0" smtClean="0"/>
              <a:t>“The health of the school, the need for a dynamic and young workforce in the area and simple human decency to allow people to live in the area in which they had been raised – that was what was important to us.”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400" y="2446814"/>
            <a:ext cx="3860800" cy="25820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63386" y="3403126"/>
            <a:ext cx="1474560" cy="1024464"/>
          </a:xfrm>
          <a:prstGeom prst="rect">
            <a:avLst/>
          </a:prstGeom>
          <a:noFill/>
        </p:spPr>
        <p:txBody>
          <a:bodyPr wrap="square" lIns="69675" tIns="34838" rIns="69675" bIns="34838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5F"/>
                </a:solidFill>
              </a:rPr>
              <a:t>Christow</a:t>
            </a:r>
            <a:r>
              <a:rPr lang="en-US" sz="2400" b="1" dirty="0" smtClean="0">
                <a:solidFill>
                  <a:srgbClr val="00665F"/>
                </a:solidFill>
              </a:rPr>
              <a:t> CLT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460432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3906102-7E20-4A3E-8544-0735A0CDFB81}"/>
              </a:ext>
            </a:extLst>
          </p:cNvPr>
          <p:cNvSpPr/>
          <p:nvPr/>
        </p:nvSpPr>
        <p:spPr>
          <a:xfrm>
            <a:off x="0" y="3"/>
            <a:ext cx="9144000" cy="1163492"/>
          </a:xfrm>
          <a:prstGeom prst="rect">
            <a:avLst/>
          </a:prstGeom>
          <a:solidFill>
            <a:srgbClr val="BFD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75" tIns="34838" rIns="69675" bIns="34838"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3" name="Picture 9" descr="Colour no strapline.PNG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7E6F1AF-1853-4FDB-9E7D-0606BC7A0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433734" y="1"/>
            <a:ext cx="1710267" cy="158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stomShap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D534FF0-D738-421F-951D-8A5434D630C3}"/>
              </a:ext>
            </a:extLst>
          </p:cNvPr>
          <p:cNvSpPr/>
          <p:nvPr/>
        </p:nvSpPr>
        <p:spPr>
          <a:xfrm>
            <a:off x="0" y="2"/>
            <a:ext cx="6280540" cy="11718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lvl="1"/>
            <a:r>
              <a:rPr lang="en-GB" sz="3000" b="1" spc="-1" dirty="0" smtClean="0">
                <a:solidFill>
                  <a:srgbClr val="00665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Plus a lot of this……..</a:t>
            </a:r>
            <a:endParaRPr lang="en-GB" sz="1200" b="1" spc="-1" dirty="0">
              <a:solidFill>
                <a:srgbClr val="00665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650" y="2406650"/>
            <a:ext cx="2705100" cy="30099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460432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3906102-7E20-4A3E-8544-0735A0CDFB81}"/>
              </a:ext>
            </a:extLst>
          </p:cNvPr>
          <p:cNvSpPr/>
          <p:nvPr/>
        </p:nvSpPr>
        <p:spPr>
          <a:xfrm>
            <a:off x="0" y="3"/>
            <a:ext cx="9144000" cy="1163492"/>
          </a:xfrm>
          <a:prstGeom prst="rect">
            <a:avLst/>
          </a:prstGeom>
          <a:solidFill>
            <a:srgbClr val="BFD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75" tIns="34838" rIns="69675" bIns="34838"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3" name="Picture 9" descr="Colour no strapline.PNG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7E6F1AF-1853-4FDB-9E7D-0606BC7A0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433734" y="1"/>
            <a:ext cx="1710267" cy="158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stomShap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D534FF0-D738-421F-951D-8A5434D630C3}"/>
              </a:ext>
            </a:extLst>
          </p:cNvPr>
          <p:cNvSpPr/>
          <p:nvPr/>
        </p:nvSpPr>
        <p:spPr>
          <a:xfrm>
            <a:off x="0" y="2"/>
            <a:ext cx="6280540" cy="11718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lvl="1"/>
            <a:r>
              <a:rPr lang="en-GB" sz="3000" b="1" spc="-1" dirty="0" smtClean="0">
                <a:solidFill>
                  <a:srgbClr val="00665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‘We will do it ourselves’</a:t>
            </a:r>
            <a:endParaRPr lang="en-GB" sz="1200" b="1" spc="-1" dirty="0">
              <a:solidFill>
                <a:srgbClr val="00665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841" y="2054083"/>
            <a:ext cx="2631054" cy="3013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101" y="2054083"/>
            <a:ext cx="2619102" cy="29932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700" y="2056811"/>
            <a:ext cx="2690494" cy="30231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5500" y="53975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48100" y="5410200"/>
            <a:ext cx="15875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56400" y="5397500"/>
            <a:ext cx="1638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460432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3906102-7E20-4A3E-8544-0735A0CDFB81}"/>
              </a:ext>
            </a:extLst>
          </p:cNvPr>
          <p:cNvSpPr/>
          <p:nvPr/>
        </p:nvSpPr>
        <p:spPr>
          <a:xfrm>
            <a:off x="0" y="3"/>
            <a:ext cx="9144000" cy="1163492"/>
          </a:xfrm>
          <a:prstGeom prst="rect">
            <a:avLst/>
          </a:prstGeom>
          <a:solidFill>
            <a:srgbClr val="BFD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75" tIns="34838" rIns="69675" bIns="34838"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3" name="Picture 9" descr="Colour no strapline.PNG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7E6F1AF-1853-4FDB-9E7D-0606BC7A0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433734" y="1"/>
            <a:ext cx="1710267" cy="158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stomShap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D534FF0-D738-421F-951D-8A5434D630C3}"/>
              </a:ext>
            </a:extLst>
          </p:cNvPr>
          <p:cNvSpPr/>
          <p:nvPr/>
        </p:nvSpPr>
        <p:spPr>
          <a:xfrm>
            <a:off x="0" y="2"/>
            <a:ext cx="6280540" cy="11718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lvl="1"/>
            <a:r>
              <a:rPr lang="en-GB" sz="3000" b="1" spc="-1" dirty="0" smtClean="0">
                <a:solidFill>
                  <a:srgbClr val="00665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What is Community Led Housing?</a:t>
            </a:r>
            <a:endParaRPr lang="en-GB" sz="1200" b="1" spc="-1" dirty="0">
              <a:solidFill>
                <a:srgbClr val="00665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03500" y="1277495"/>
            <a:ext cx="3759200" cy="5918111"/>
          </a:xfrm>
          <a:prstGeom prst="rect">
            <a:avLst/>
          </a:prstGeom>
          <a:noFill/>
        </p:spPr>
        <p:txBody>
          <a:bodyPr wrap="square" lIns="69675" tIns="34838" rIns="69675" bIns="34838" rtlCol="0">
            <a:sp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Community engaged and in </a:t>
            </a:r>
            <a:r>
              <a:rPr lang="en-US" sz="2000" dirty="0" smtClean="0"/>
              <a:t>control throughout the process</a:t>
            </a:r>
          </a:p>
          <a:p>
            <a:endParaRPr lang="en-US" sz="2000" dirty="0" smtClean="0"/>
          </a:p>
          <a:p>
            <a:r>
              <a:rPr lang="en-US" sz="2000" dirty="0" smtClean="0"/>
              <a:t>Community </a:t>
            </a:r>
            <a:r>
              <a:rPr lang="en-US" sz="2000" dirty="0" smtClean="0"/>
              <a:t>ownership/stewardship</a:t>
            </a:r>
          </a:p>
          <a:p>
            <a:endParaRPr lang="en-US" sz="2000" dirty="0" smtClean="0"/>
          </a:p>
          <a:p>
            <a:r>
              <a:rPr lang="en-US" sz="2000" dirty="0" smtClean="0"/>
              <a:t>Builds homes local people can afford</a:t>
            </a:r>
          </a:p>
          <a:p>
            <a:endParaRPr lang="en-US" sz="2000" dirty="0" smtClean="0"/>
          </a:p>
          <a:p>
            <a:r>
              <a:rPr lang="en-US" sz="2000" dirty="0" smtClean="0"/>
              <a:t>In perpetuity</a:t>
            </a:r>
          </a:p>
          <a:p>
            <a:endParaRPr lang="en-US" sz="2000" dirty="0" smtClean="0"/>
          </a:p>
          <a:p>
            <a:r>
              <a:rPr lang="en-US" sz="2000" dirty="0" smtClean="0"/>
              <a:t>Important customers to SME builders</a:t>
            </a:r>
          </a:p>
          <a:p>
            <a:endParaRPr lang="en-US" sz="2000" dirty="0" smtClean="0"/>
          </a:p>
          <a:p>
            <a:r>
              <a:rPr lang="en-US" sz="2000" dirty="0" smtClean="0"/>
              <a:t>Make good </a:t>
            </a:r>
            <a:r>
              <a:rPr lang="en-US" sz="2000" dirty="0" smtClean="0"/>
              <a:t>places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66" y="4670093"/>
            <a:ext cx="2103158" cy="16741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464" y="2490317"/>
            <a:ext cx="2118613" cy="135354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3059" y="4604312"/>
            <a:ext cx="2034001" cy="17432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200" y="1295038"/>
            <a:ext cx="1670400" cy="12890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7600" y="1568450"/>
            <a:ext cx="2590800" cy="12011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6454" y="2724150"/>
            <a:ext cx="2555146" cy="151765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460432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3906102-7E20-4A3E-8544-0735A0CDFB81}"/>
              </a:ext>
            </a:extLst>
          </p:cNvPr>
          <p:cNvSpPr/>
          <p:nvPr/>
        </p:nvSpPr>
        <p:spPr>
          <a:xfrm>
            <a:off x="0" y="3"/>
            <a:ext cx="9144000" cy="1163492"/>
          </a:xfrm>
          <a:prstGeom prst="rect">
            <a:avLst/>
          </a:prstGeom>
          <a:solidFill>
            <a:srgbClr val="BFD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75" tIns="34838" rIns="69675" bIns="34838"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3" name="Picture 9" descr="Colour no strapline.PNG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7E6F1AF-1853-4FDB-9E7D-0606BC7A0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433734" y="1"/>
            <a:ext cx="1710267" cy="158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stomShap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D534FF0-D738-421F-951D-8A5434D630C3}"/>
              </a:ext>
            </a:extLst>
          </p:cNvPr>
          <p:cNvSpPr/>
          <p:nvPr/>
        </p:nvSpPr>
        <p:spPr>
          <a:xfrm>
            <a:off x="0" y="2"/>
            <a:ext cx="6280540" cy="11718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lvl="1"/>
            <a:r>
              <a:rPr lang="en-GB" sz="3000" b="1" spc="-1" dirty="0" smtClean="0">
                <a:solidFill>
                  <a:srgbClr val="00665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Community Led Housing</a:t>
            </a:r>
          </a:p>
          <a:p>
            <a:pPr lvl="1"/>
            <a:r>
              <a:rPr lang="en-GB" sz="3000" b="1" spc="-1" dirty="0" smtClean="0">
                <a:solidFill>
                  <a:srgbClr val="00665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NOT one size fits all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5060" y="1455295"/>
            <a:ext cx="3188240" cy="1917016"/>
          </a:xfrm>
          <a:prstGeom prst="rect">
            <a:avLst/>
          </a:prstGeom>
          <a:noFill/>
        </p:spPr>
        <p:txBody>
          <a:bodyPr wrap="square" lIns="69675" tIns="34838" rIns="69675" bIns="34838" rtlCol="0">
            <a:spAutoFit/>
          </a:bodyPr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850" y="2159000"/>
            <a:ext cx="4044950" cy="4044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7000" y="2971800"/>
            <a:ext cx="3136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Community Land Trusts</a:t>
            </a:r>
          </a:p>
          <a:p>
            <a:endParaRPr lang="en-US" sz="2000" dirty="0" smtClean="0"/>
          </a:p>
          <a:p>
            <a:r>
              <a:rPr lang="en-US" sz="2000" dirty="0" smtClean="0"/>
              <a:t>Co-operative housing</a:t>
            </a:r>
          </a:p>
          <a:p>
            <a:endParaRPr lang="en-US" sz="2000" dirty="0" smtClean="0"/>
          </a:p>
          <a:p>
            <a:r>
              <a:rPr lang="en-US" sz="2000" dirty="0" smtClean="0"/>
              <a:t>Cohousing</a:t>
            </a:r>
          </a:p>
          <a:p>
            <a:endParaRPr lang="en-US" sz="2000" dirty="0" smtClean="0"/>
          </a:p>
          <a:p>
            <a:r>
              <a:rPr lang="en-US" sz="2000" dirty="0" smtClean="0"/>
              <a:t>Custom Build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3073400"/>
            <a:ext cx="142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Shared principles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Common legal forms</a:t>
            </a:r>
            <a:endParaRPr lang="en-US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499" y="3848100"/>
            <a:ext cx="1768631" cy="11769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8700" y="2781300"/>
            <a:ext cx="1767954" cy="10794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1886" y="4916174"/>
            <a:ext cx="1795413" cy="12687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1264899" y="850900"/>
            <a:ext cx="6865629" cy="7321550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9">
            <a:extLst>
              <a:ext uri="{28A0092B-C50C-407E-A947-70E740481C1C}">
                <a14:useLocalDpi xmlns:lc="http://schemas.openxmlformats.org/drawingml/2006/lockedCanvas" xmlns:a14="http://schemas.microsoft.com/office/drawing/2010/main" xmlns:pic="http://schemas.openxmlformats.org/drawingml/2006/picture" xmlns:a="http://schemas.openxmlformats.org/drawingml/2006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r="http://schemas.openxmlformats.org/officeDocument/2006/relationships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="http://schemas.openxmlformats.org/presentationml/2006/main" xmlns:mv="urn:schemas-microsoft-com:mac:vml" val="0"/>
              </a:ext>
            </a:extLst>
          </a:blip>
          <a:stretch>
            <a:fillRect/>
          </a:stretch>
        </p:blipFill>
        <p:spPr>
          <a:xfrm>
            <a:off x="6489699" y="1572260"/>
            <a:ext cx="1595755" cy="11963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334000" y="1586980"/>
            <a:ext cx="1295400" cy="120067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460432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0" y="10711"/>
            <a:ext cx="6411232" cy="11420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lvl="1"/>
            <a:r>
              <a:rPr lang="en-GB" sz="3000" b="1" spc="-1" dirty="0" smtClean="0">
                <a:solidFill>
                  <a:srgbClr val="00665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Flexible to meet different types of housing need</a:t>
            </a:r>
            <a:endParaRPr lang="en-GB" sz="1200" b="1" spc="-1" dirty="0">
              <a:solidFill>
                <a:srgbClr val="00665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" name="Picture 10" descr="RSL couple.jpg"/>
          <p:cNvPicPr>
            <a:picLocks noChangeAspect="1"/>
          </p:cNvPicPr>
          <p:nvPr/>
        </p:nvPicPr>
        <p:blipFill>
          <a:blip r:embed="rId3"/>
          <a:srcRect l="27973"/>
          <a:stretch>
            <a:fillRect/>
          </a:stretch>
        </p:blipFill>
        <p:spPr>
          <a:xfrm>
            <a:off x="2011915" y="3009901"/>
            <a:ext cx="2035693" cy="16749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rcRect l="8023" r="18719"/>
          <a:stretch>
            <a:fillRect/>
          </a:stretch>
        </p:blipFill>
        <p:spPr>
          <a:xfrm>
            <a:off x="4043520" y="3035301"/>
            <a:ext cx="1668162" cy="1615715"/>
          </a:xfrm>
          <a:prstGeom prst="rect">
            <a:avLst/>
          </a:prstGeom>
        </p:spPr>
      </p:pic>
      <p:pic>
        <p:nvPicPr>
          <p:cNvPr id="14" name="Picture 13" descr="older residents.jpg"/>
          <p:cNvPicPr>
            <a:picLocks noChangeAspect="1"/>
          </p:cNvPicPr>
          <p:nvPr/>
        </p:nvPicPr>
        <p:blipFill>
          <a:blip r:embed="rId5"/>
          <a:srcRect l="35269"/>
          <a:stretch>
            <a:fillRect/>
          </a:stretch>
        </p:blipFill>
        <p:spPr>
          <a:xfrm>
            <a:off x="5702401" y="3009901"/>
            <a:ext cx="1401357" cy="16186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6320" y="3009901"/>
            <a:ext cx="1474636" cy="16440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rcRect t="37279"/>
          <a:stretch>
            <a:fillRect/>
          </a:stretch>
        </p:blipFill>
        <p:spPr>
          <a:xfrm>
            <a:off x="541441" y="2997201"/>
            <a:ext cx="1671177" cy="172215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27560" y="1621319"/>
            <a:ext cx="1612800" cy="301189"/>
          </a:xfrm>
          <a:prstGeom prst="rect">
            <a:avLst/>
          </a:prstGeom>
          <a:noFill/>
        </p:spPr>
        <p:txBody>
          <a:bodyPr wrap="square" lIns="69675" tIns="34838" rIns="69675" bIns="34838" rtlCol="0">
            <a:spAutoFit/>
          </a:bodyPr>
          <a:lstStyle/>
          <a:p>
            <a:r>
              <a:rPr lang="en-US" sz="1500" b="1" dirty="0" smtClean="0"/>
              <a:t>Affordable Rent</a:t>
            </a:r>
            <a:endParaRPr lang="en-US" sz="15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7180" y="2253931"/>
            <a:ext cx="2638080" cy="301189"/>
          </a:xfrm>
          <a:prstGeom prst="rect">
            <a:avLst/>
          </a:prstGeom>
          <a:noFill/>
        </p:spPr>
        <p:txBody>
          <a:bodyPr wrap="square" lIns="69675" tIns="34838" rIns="69675" bIns="34838" rtlCol="0">
            <a:spAutoFit/>
          </a:bodyPr>
          <a:lstStyle/>
          <a:p>
            <a:r>
              <a:rPr lang="en-US" sz="1500" b="1" dirty="0" smtClean="0"/>
              <a:t>Social Rent</a:t>
            </a:r>
            <a:endParaRPr lang="en-US" sz="15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907340" y="2274339"/>
            <a:ext cx="1474560" cy="532021"/>
          </a:xfrm>
          <a:prstGeom prst="rect">
            <a:avLst/>
          </a:prstGeom>
          <a:noFill/>
        </p:spPr>
        <p:txBody>
          <a:bodyPr wrap="square" lIns="69675" tIns="34838" rIns="69675" bIns="34838" rtlCol="0">
            <a:spAutoFit/>
          </a:bodyPr>
          <a:lstStyle/>
          <a:p>
            <a:r>
              <a:rPr lang="en-US" sz="1500" b="1" dirty="0" smtClean="0"/>
              <a:t>Shared Ownership</a:t>
            </a:r>
            <a:endParaRPr lang="en-US" sz="15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82880" y="5268295"/>
            <a:ext cx="2545920" cy="301189"/>
          </a:xfrm>
          <a:prstGeom prst="rect">
            <a:avLst/>
          </a:prstGeom>
          <a:noFill/>
        </p:spPr>
        <p:txBody>
          <a:bodyPr wrap="square" lIns="69675" tIns="34838" rIns="69675" bIns="34838" rtlCol="0">
            <a:spAutoFit/>
          </a:bodyPr>
          <a:lstStyle/>
          <a:p>
            <a:r>
              <a:rPr lang="en-US" sz="1500" b="1" dirty="0" smtClean="0"/>
              <a:t>Discounted Market Sale</a:t>
            </a:r>
            <a:endParaRPr lang="en-US" sz="15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508800" y="4961108"/>
            <a:ext cx="2211840" cy="762854"/>
          </a:xfrm>
          <a:prstGeom prst="rect">
            <a:avLst/>
          </a:prstGeom>
          <a:noFill/>
        </p:spPr>
        <p:txBody>
          <a:bodyPr wrap="square" lIns="69675" tIns="34838" rIns="69675" bIns="34838" rtlCol="0">
            <a:spAutoFit/>
          </a:bodyPr>
          <a:lstStyle/>
          <a:p>
            <a:r>
              <a:rPr lang="en-US" sz="1500" b="1" dirty="0" smtClean="0"/>
              <a:t>Market housing </a:t>
            </a:r>
          </a:p>
          <a:p>
            <a:r>
              <a:rPr lang="en-US" sz="1500" b="1" dirty="0" smtClean="0"/>
              <a:t>(subsidy for affordable homes)</a:t>
            </a:r>
            <a:endParaRPr lang="en-US" sz="15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644980" y="1988751"/>
            <a:ext cx="2430720" cy="301189"/>
          </a:xfrm>
          <a:prstGeom prst="rect">
            <a:avLst/>
          </a:prstGeom>
          <a:noFill/>
        </p:spPr>
        <p:txBody>
          <a:bodyPr wrap="square" lIns="69675" tIns="34838" rIns="69675" bIns="34838" rtlCol="0">
            <a:spAutoFit/>
          </a:bodyPr>
          <a:lstStyle/>
          <a:p>
            <a:r>
              <a:rPr lang="en-US" sz="1500" b="1" dirty="0" smtClean="0"/>
              <a:t>Living Rent</a:t>
            </a:r>
            <a:endParaRPr lang="en-US" sz="15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694100" y="5830411"/>
            <a:ext cx="2407680" cy="301189"/>
          </a:xfrm>
          <a:prstGeom prst="rect">
            <a:avLst/>
          </a:prstGeom>
          <a:noFill/>
        </p:spPr>
        <p:txBody>
          <a:bodyPr wrap="square" lIns="69675" tIns="34838" rIns="69675" bIns="34838" rtlCol="0">
            <a:spAutoFit/>
          </a:bodyPr>
          <a:lstStyle/>
          <a:p>
            <a:r>
              <a:rPr lang="en-US" sz="1500" b="1" dirty="0" smtClean="0"/>
              <a:t>Resale price covenant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601923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lans to construct a co-housing neighbourhood in Bridport Picture: LT Studio Landscape Architec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5696"/>
          <a:stretch/>
        </p:blipFill>
        <p:spPr bwMode="auto">
          <a:xfrm>
            <a:off x="2882968" y="3467100"/>
            <a:ext cx="3263165" cy="29591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CustomShape 3"/>
          <p:cNvSpPr/>
          <p:nvPr/>
        </p:nvSpPr>
        <p:spPr>
          <a:xfrm>
            <a:off x="6582507" y="1796610"/>
            <a:ext cx="2281140" cy="43305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573" tIns="34286" rIns="68573" bIns="34286"/>
          <a:lstStyle/>
          <a:p>
            <a:pPr defTabSz="768078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Bridport Cohousing CLT</a:t>
            </a:r>
          </a:p>
          <a:p>
            <a:pPr defTabSz="768078" fontAlgn="base">
              <a:spcBef>
                <a:spcPct val="0"/>
              </a:spcBef>
              <a:spcAft>
                <a:spcPct val="0"/>
              </a:spcAft>
            </a:pPr>
            <a:endParaRPr lang="en-GB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defTabSz="768078" fontAlgn="base">
              <a:spcBef>
                <a:spcPct val="0"/>
              </a:spcBef>
              <a:spcAft>
                <a:spcPct val="0"/>
              </a:spcAft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Incorporated </a:t>
            </a:r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a co-</a:t>
            </a: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</a:t>
            </a:r>
          </a:p>
          <a:p>
            <a:pPr defTabSz="768078" fontAlgn="base">
              <a:spcBef>
                <a:spcPct val="0"/>
              </a:spcBef>
              <a:spcAft>
                <a:spcPct val="0"/>
              </a:spcAft>
            </a:pPr>
            <a:endParaRPr lang="en-GB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4AEA9C4-8605-4AC0-B517-79A465E6CC38}"/>
              </a:ext>
            </a:extLst>
          </p:cNvPr>
          <p:cNvSpPr/>
          <p:nvPr/>
        </p:nvSpPr>
        <p:spPr>
          <a:xfrm>
            <a:off x="0" y="0"/>
            <a:ext cx="8070038" cy="1126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77" tIns="34839" rIns="69677" bIns="34839" anchor="ctr"/>
          <a:lstStyle/>
          <a:p>
            <a:pPr lvl="1">
              <a:defRPr/>
            </a:pPr>
            <a:r>
              <a:rPr lang="en-GB" sz="3000" b="1" dirty="0">
                <a:solidFill>
                  <a:srgbClr val="00665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It can be a bit of a mix</a:t>
            </a:r>
            <a:endParaRPr lang="en-GB" sz="3000" b="1" i="1" dirty="0">
              <a:solidFill>
                <a:srgbClr val="00665F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06" y="1333500"/>
            <a:ext cx="3832994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800" y="3470056"/>
            <a:ext cx="26797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53"/>
            </a:pPr>
            <a:r>
              <a:rPr lang="en-US" sz="1800" b="1" dirty="0" smtClean="0"/>
              <a:t>Homes</a:t>
            </a:r>
            <a:endParaRPr lang="en-US" sz="1800" b="1" dirty="0" smtClean="0"/>
          </a:p>
          <a:p>
            <a:pPr marL="342900" indent="-342900"/>
            <a:endParaRPr lang="en-US" sz="1800" dirty="0" smtClean="0"/>
          </a:p>
          <a:p>
            <a:pPr marL="342900" indent="-342900"/>
            <a:r>
              <a:rPr lang="en-US" sz="1800" dirty="0" smtClean="0"/>
              <a:t>Mix </a:t>
            </a:r>
            <a:r>
              <a:rPr lang="en-US" sz="1800" dirty="0" smtClean="0"/>
              <a:t>of: </a:t>
            </a:r>
          </a:p>
          <a:p>
            <a:pPr marL="342900" indent="-342900"/>
            <a:endParaRPr lang="en-US" sz="1800" dirty="0" smtClean="0"/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Rent from HA</a:t>
            </a:r>
            <a:endParaRPr lang="en-US" sz="1800" dirty="0" smtClean="0"/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Leasehold </a:t>
            </a:r>
            <a:r>
              <a:rPr lang="en-US" sz="1800" dirty="0" smtClean="0"/>
              <a:t>80% </a:t>
            </a:r>
            <a:r>
              <a:rPr lang="en-US" sz="1800" dirty="0" err="1" smtClean="0"/>
              <a:t>omv</a:t>
            </a:r>
            <a:endParaRPr lang="en-US" sz="1800" dirty="0" smtClean="0"/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Shared </a:t>
            </a:r>
            <a:r>
              <a:rPr lang="en-US" sz="1800" dirty="0" smtClean="0"/>
              <a:t>house</a:t>
            </a:r>
            <a:endParaRPr lang="en-US" sz="1800" dirty="0" smtClean="0"/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Allotments</a:t>
            </a:r>
            <a:endParaRPr lang="en-US" sz="1800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032706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41120" y="1919932"/>
            <a:ext cx="3144960" cy="516634"/>
          </a:xfrm>
          <a:prstGeom prst="rect">
            <a:avLst/>
          </a:prstGeom>
          <a:noFill/>
        </p:spPr>
        <p:txBody>
          <a:bodyPr wrap="square" lIns="69677" tIns="34839" rIns="69677" bIns="34839" rtlCol="0">
            <a:spAutoFit/>
          </a:bodyPr>
          <a:lstStyle/>
          <a:p>
            <a:endParaRPr lang="en-GB" sz="15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37760" y="1351634"/>
            <a:ext cx="3744000" cy="2472873"/>
          </a:xfrm>
          <a:prstGeom prst="rect">
            <a:avLst/>
          </a:prstGeom>
          <a:solidFill>
            <a:srgbClr val="255234"/>
          </a:solidFill>
          <a:ln>
            <a:solidFill>
              <a:srgbClr val="2552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599040" y="1628103"/>
            <a:ext cx="3432960" cy="1686185"/>
          </a:xfrm>
          <a:prstGeom prst="rect">
            <a:avLst/>
          </a:prstGeom>
          <a:noFill/>
        </p:spPr>
        <p:txBody>
          <a:bodyPr wrap="square" lIns="69677" tIns="34839" rIns="69677" bIns="34839" rtlCol="0">
            <a:spAutoFit/>
          </a:bodyPr>
          <a:lstStyle/>
          <a:p>
            <a:r>
              <a:rPr lang="en-US" sz="1500" b="1" spc="-1" dirty="0" smtClean="0">
                <a:solidFill>
                  <a:srgbClr val="BFDDDA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Support for new groups</a:t>
            </a:r>
          </a:p>
          <a:p>
            <a:pPr marL="288020" indent="-288020">
              <a:buFont typeface="Arial" panose="020B0604020202020204" pitchFamily="34" charset="0"/>
              <a:buChar char="•"/>
            </a:pPr>
            <a:r>
              <a:rPr lang="en-US" sz="1500" spc="-1" dirty="0" smtClean="0">
                <a:solidFill>
                  <a:srgbClr val="BFDDDA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CLT Start Up Fund </a:t>
            </a:r>
          </a:p>
          <a:p>
            <a:pPr marL="288020" indent="-288020">
              <a:buFont typeface="Arial" panose="020B0604020202020204" pitchFamily="34" charset="0"/>
              <a:buChar char="•"/>
            </a:pPr>
            <a:r>
              <a:rPr lang="en-US" sz="1500" spc="-1" dirty="0" smtClean="0">
                <a:solidFill>
                  <a:srgbClr val="BFDDDA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See it Believe it</a:t>
            </a:r>
          </a:p>
          <a:p>
            <a:pPr marL="288020" indent="-288020">
              <a:buFont typeface="Arial" panose="020B0604020202020204" pitchFamily="34" charset="0"/>
              <a:buChar char="•"/>
            </a:pPr>
            <a:r>
              <a:rPr lang="en-GB" sz="1500" spc="-1" dirty="0" smtClean="0">
                <a:solidFill>
                  <a:srgbClr val="BFDDDA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Free online resources </a:t>
            </a:r>
          </a:p>
          <a:p>
            <a:pPr marL="288020" indent="-288020">
              <a:buFont typeface="Arial" panose="020B0604020202020204" pitchFamily="34" charset="0"/>
              <a:buChar char="•"/>
            </a:pPr>
            <a:r>
              <a:rPr lang="en-GB" sz="1500" spc="-1" dirty="0" smtClean="0">
                <a:solidFill>
                  <a:srgbClr val="BFDDDA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Model Rules for Community Benefit Societies</a:t>
            </a:r>
          </a:p>
          <a:p>
            <a:pPr marL="288020" indent="-288020">
              <a:buFont typeface="Arial" panose="020B0604020202020204" pitchFamily="34" charset="0"/>
              <a:buChar char="•"/>
            </a:pPr>
            <a:r>
              <a:rPr lang="en-GB" sz="1500" spc="-1" dirty="0" smtClean="0">
                <a:solidFill>
                  <a:srgbClr val="BFDDDA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Interactive map – where – who - how</a:t>
            </a:r>
            <a:endParaRPr lang="en-US" sz="1500" dirty="0">
              <a:solidFill>
                <a:srgbClr val="BFDDDA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52800" y="3712329"/>
            <a:ext cx="2952598" cy="1986032"/>
          </a:xfrm>
          <a:prstGeom prst="rect">
            <a:avLst/>
          </a:prstGeom>
          <a:solidFill>
            <a:srgbClr val="00665F"/>
          </a:solidFill>
          <a:ln>
            <a:solidFill>
              <a:srgbClr val="0066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3260160" y="3916663"/>
            <a:ext cx="2626560" cy="1439964"/>
          </a:xfrm>
          <a:prstGeom prst="rect">
            <a:avLst/>
          </a:prstGeom>
          <a:noFill/>
        </p:spPr>
        <p:txBody>
          <a:bodyPr wrap="square" lIns="69677" tIns="34839" rIns="69677" bIns="34839" rtlCol="0">
            <a:spAutoFit/>
          </a:bodyPr>
          <a:lstStyle/>
          <a:p>
            <a:r>
              <a:rPr lang="en-GB" sz="1500" b="1" spc="-1" dirty="0" smtClean="0">
                <a:solidFill>
                  <a:srgbClr val="BFDDDA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Support for members</a:t>
            </a:r>
          </a:p>
          <a:p>
            <a:pPr marL="288020" indent="-288020">
              <a:buFont typeface="Arial" panose="020B0604020202020204" pitchFamily="34" charset="0"/>
              <a:buChar char="•"/>
            </a:pPr>
            <a:r>
              <a:rPr lang="en-GB" sz="1500" spc="-1" dirty="0" smtClean="0">
                <a:solidFill>
                  <a:srgbClr val="BFDDDA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Example policies and procedures</a:t>
            </a:r>
          </a:p>
          <a:p>
            <a:pPr marL="288020" indent="-288020">
              <a:buFont typeface="Arial" panose="020B0604020202020204" pitchFamily="34" charset="0"/>
              <a:buChar char="•"/>
            </a:pPr>
            <a:r>
              <a:rPr lang="en-GB" sz="1500" spc="-1" dirty="0" smtClean="0">
                <a:solidFill>
                  <a:srgbClr val="BFDDDA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Discounts on model rules</a:t>
            </a:r>
          </a:p>
          <a:p>
            <a:pPr marL="288020" indent="-288020">
              <a:buFont typeface="Arial" panose="020B0604020202020204" pitchFamily="34" charset="0"/>
              <a:buChar char="•"/>
            </a:pPr>
            <a:r>
              <a:rPr lang="en-GB" sz="1500" spc="-1" dirty="0" smtClean="0">
                <a:solidFill>
                  <a:srgbClr val="BFDDDA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Legal advice line</a:t>
            </a:r>
          </a:p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656320" y="5033243"/>
            <a:ext cx="3006720" cy="1571325"/>
          </a:xfrm>
          <a:prstGeom prst="rect">
            <a:avLst/>
          </a:prstGeom>
          <a:solidFill>
            <a:srgbClr val="13A89E"/>
          </a:solidFill>
          <a:ln>
            <a:solidFill>
              <a:srgbClr val="13A89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6105600" y="5237578"/>
            <a:ext cx="2292480" cy="993688"/>
          </a:xfrm>
          <a:prstGeom prst="rect">
            <a:avLst/>
          </a:prstGeom>
          <a:noFill/>
        </p:spPr>
        <p:txBody>
          <a:bodyPr wrap="square" lIns="69677" tIns="34839" rIns="69677" bIns="34839" rtlCol="0">
            <a:spAutoFit/>
          </a:bodyPr>
          <a:lstStyle/>
          <a:p>
            <a:pPr marL="288020" indent="-288020"/>
            <a:r>
              <a:rPr lang="en-GB" sz="1500" b="1" spc="-1" dirty="0" smtClean="0">
                <a:solidFill>
                  <a:srgbClr val="255234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Developing the sector</a:t>
            </a:r>
          </a:p>
          <a:p>
            <a:pPr marL="288020" indent="-288020">
              <a:buFont typeface="Arial" panose="020B0604020202020204" pitchFamily="34" charset="0"/>
              <a:buChar char="•"/>
            </a:pPr>
            <a:r>
              <a:rPr lang="en-GB" sz="1500" spc="-1" dirty="0" smtClean="0">
                <a:solidFill>
                  <a:srgbClr val="255234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Campaigning/Lobbying</a:t>
            </a:r>
          </a:p>
          <a:p>
            <a:pPr marL="288020" indent="-288020">
              <a:buFont typeface="Arial" panose="020B0604020202020204" pitchFamily="34" charset="0"/>
              <a:buChar char="•"/>
            </a:pPr>
            <a:r>
              <a:rPr lang="en-GB" sz="1500" spc="-1" dirty="0" smtClean="0">
                <a:solidFill>
                  <a:srgbClr val="255234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Mortgage brokering/</a:t>
            </a:r>
            <a:r>
              <a:rPr lang="en-GB" sz="1500" spc="-1" dirty="0" err="1" smtClean="0">
                <a:solidFill>
                  <a:srgbClr val="255234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Crowdfunding</a:t>
            </a:r>
            <a:endParaRPr lang="en-GB" sz="1500" spc="-1" dirty="0" smtClean="0">
              <a:solidFill>
                <a:srgbClr val="255234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58" y="4561625"/>
            <a:ext cx="2592204" cy="19355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177800"/>
            <a:ext cx="7277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5F"/>
                </a:solidFill>
              </a:rPr>
              <a:t>National Community Land Trust Network </a:t>
            </a:r>
          </a:p>
          <a:p>
            <a:r>
              <a:rPr lang="en-US" sz="2800" b="1" dirty="0" smtClean="0">
                <a:solidFill>
                  <a:srgbClr val="00665F"/>
                </a:solidFill>
              </a:rPr>
              <a:t>here to help you</a:t>
            </a:r>
            <a:endParaRPr lang="en-US" sz="2800" b="1" dirty="0">
              <a:solidFill>
                <a:srgbClr val="00665F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60432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3322</TotalTime>
  <Words>1665</Words>
  <Application>Microsoft Macintosh PowerPoint</Application>
  <PresentationFormat>On-screen Show (4:3)</PresentationFormat>
  <Paragraphs>228</Paragraphs>
  <Slides>10</Slides>
  <Notes>10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Office Theme</vt:lpstr>
      <vt:lpstr>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Tom Chance</dc:creator>
  <dc:description/>
  <cp:lastModifiedBy>Jo Richardson</cp:lastModifiedBy>
  <cp:revision>147</cp:revision>
  <cp:lastPrinted>2018-07-02T11:22:21Z</cp:lastPrinted>
  <dcterms:created xsi:type="dcterms:W3CDTF">2018-07-02T09:25:24Z</dcterms:created>
  <dcterms:modified xsi:type="dcterms:W3CDTF">2018-07-02T11:24:37Z</dcterms:modified>
  <dc:language>en-GB</dc:language>
</cp:coreProperties>
</file>